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354" r:id="rId2"/>
    <p:sldId id="257" r:id="rId3"/>
    <p:sldId id="638" r:id="rId4"/>
    <p:sldId id="299" r:id="rId5"/>
    <p:sldId id="617" r:id="rId6"/>
    <p:sldId id="631" r:id="rId7"/>
    <p:sldId id="618" r:id="rId8"/>
    <p:sldId id="622" r:id="rId9"/>
    <p:sldId id="623" r:id="rId10"/>
    <p:sldId id="608" r:id="rId11"/>
    <p:sldId id="625" r:id="rId12"/>
    <p:sldId id="626" r:id="rId13"/>
    <p:sldId id="628" r:id="rId14"/>
    <p:sldId id="634" r:id="rId15"/>
    <p:sldId id="639" r:id="rId16"/>
    <p:sldId id="635" r:id="rId17"/>
    <p:sldId id="63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146"/>
    <a:srgbClr val="F99E93"/>
    <a:srgbClr val="476AAA"/>
    <a:srgbClr val="7194C4"/>
    <a:srgbClr val="73F7FC"/>
    <a:srgbClr val="ACE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/>
    <p:restoredTop sz="93129"/>
  </p:normalViewPr>
  <p:slideViewPr>
    <p:cSldViewPr snapToGrid="0">
      <p:cViewPr varScale="1">
        <p:scale>
          <a:sx n="119" d="100"/>
          <a:sy n="119" d="100"/>
        </p:scale>
        <p:origin x="816" y="184"/>
      </p:cViewPr>
      <p:guideLst/>
    </p:cSldViewPr>
  </p:slideViewPr>
  <p:outlineViewPr>
    <p:cViewPr>
      <p:scale>
        <a:sx n="33" d="100"/>
        <a:sy n="33" d="100"/>
      </p:scale>
      <p:origin x="0" y="-680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DCE85-C52E-5A44-9D77-6340DE9BDA5B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C0426-0699-3548-901A-060BA37766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92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853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350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98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27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442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3498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B053B-49AF-6E94-D846-D8140F568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96897F-0154-4DFD-FA4F-FD772BE40C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CFE712-6DC3-A768-DBF6-D68D70701F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37AB1-F67D-E219-5861-4116BFAC27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956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E8D80-2208-2477-FAA6-13258228E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439398-809F-098E-AF17-F3574C51B1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C21E39-4E5C-EA34-8D4F-10ACDB6939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13F61-1317-D57D-C463-EE25C53AD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08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620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98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46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86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659E0-A0AF-3F86-0ECF-4A58BEA31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C096C8-810C-FC13-DA59-0CF960146C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D73000-F5CA-F456-1E63-391F3A6F94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7D1B8F-8F45-45D4-AA34-61D23EDBC2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364B19-607B-B942-B14B-DB932692D37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07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C0426-0699-3548-901A-060BA37766A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409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EDFE8-46F8-BEE3-3C02-184E8E007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AAAB61-18E6-1D8C-8708-66A72631BA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B7CEC-3861-9802-A10C-47AA90621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334E1-52AF-4207-CB8E-6B77019E8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09CE4-D349-8015-DE4F-4749DFF18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147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068B8-379A-28EF-AB0D-F9E971D1D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CE2708-136B-6778-2B36-95311B0C75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8E3A8-D8F0-1C87-75F8-C60E9E587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DB007-94DA-9653-A7B3-E18B41576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C89D2-4F6E-1B4D-D343-C71640564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014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9F80A9-CF10-DE51-213D-416B6F5B91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B0F855-B099-9E8E-F83D-71C83682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3F8532-78BC-8C9F-2946-2F283B755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63E2C-A846-FC78-B715-F681CFAFC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74A73-19B5-D486-A055-B84236822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426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14C0EEEE-7292-C1C2-4276-A26232CA4F1C}"/>
              </a:ext>
            </a:extLst>
          </p:cNvPr>
          <p:cNvSpPr/>
          <p:nvPr userDrawn="1"/>
        </p:nvSpPr>
        <p:spPr>
          <a:xfrm>
            <a:off x="1855321" y="2145663"/>
            <a:ext cx="8500724" cy="2566674"/>
          </a:xfrm>
          <a:custGeom>
            <a:avLst/>
            <a:gdLst>
              <a:gd name="connsiteX0" fmla="*/ 0 w 8500724"/>
              <a:gd name="connsiteY0" fmla="*/ 1130937 h 2566674"/>
              <a:gd name="connsiteX1" fmla="*/ 415048 w 8500724"/>
              <a:gd name="connsiteY1" fmla="*/ 1130937 h 2566674"/>
              <a:gd name="connsiteX2" fmla="*/ 415048 w 8500724"/>
              <a:gd name="connsiteY2" fmla="*/ 1435737 h 2566674"/>
              <a:gd name="connsiteX3" fmla="*/ 0 w 8500724"/>
              <a:gd name="connsiteY3" fmla="*/ 1435737 h 2566674"/>
              <a:gd name="connsiteX4" fmla="*/ 8125838 w 8500724"/>
              <a:gd name="connsiteY4" fmla="*/ 628341 h 2566674"/>
              <a:gd name="connsiteX5" fmla="*/ 8500724 w 8500724"/>
              <a:gd name="connsiteY5" fmla="*/ 628341 h 2566674"/>
              <a:gd name="connsiteX6" fmla="*/ 8500724 w 8500724"/>
              <a:gd name="connsiteY6" fmla="*/ 1938333 h 2566674"/>
              <a:gd name="connsiteX7" fmla="*/ 8125838 w 8500724"/>
              <a:gd name="connsiteY7" fmla="*/ 1938333 h 2566674"/>
              <a:gd name="connsiteX8" fmla="*/ 8125838 w 8500724"/>
              <a:gd name="connsiteY8" fmla="*/ 1810111 h 2566674"/>
              <a:gd name="connsiteX9" fmla="*/ 8049620 w 8500724"/>
              <a:gd name="connsiteY9" fmla="*/ 1810111 h 2566674"/>
              <a:gd name="connsiteX10" fmla="*/ 8049620 w 8500724"/>
              <a:gd name="connsiteY10" fmla="*/ 756564 h 2566674"/>
              <a:gd name="connsiteX11" fmla="*/ 8125838 w 8500724"/>
              <a:gd name="connsiteY11" fmla="*/ 756564 h 2566674"/>
              <a:gd name="connsiteX12" fmla="*/ 1333802 w 8500724"/>
              <a:gd name="connsiteY12" fmla="*/ 0 h 2566674"/>
              <a:gd name="connsiteX13" fmla="*/ 4578335 w 8500724"/>
              <a:gd name="connsiteY13" fmla="*/ 0 h 2566674"/>
              <a:gd name="connsiteX14" fmla="*/ 4578335 w 8500724"/>
              <a:gd name="connsiteY14" fmla="*/ 114009 h 2566674"/>
              <a:gd name="connsiteX15" fmla="*/ 6932579 w 8500724"/>
              <a:gd name="connsiteY15" fmla="*/ 114009 h 2566674"/>
              <a:gd name="connsiteX16" fmla="*/ 6932579 w 8500724"/>
              <a:gd name="connsiteY16" fmla="*/ 628341 h 2566674"/>
              <a:gd name="connsiteX17" fmla="*/ 7516239 w 8500724"/>
              <a:gd name="connsiteY17" fmla="*/ 628341 h 2566674"/>
              <a:gd name="connsiteX18" fmla="*/ 7516239 w 8500724"/>
              <a:gd name="connsiteY18" fmla="*/ 1938333 h 2566674"/>
              <a:gd name="connsiteX19" fmla="*/ 6932579 w 8500724"/>
              <a:gd name="connsiteY19" fmla="*/ 1938333 h 2566674"/>
              <a:gd name="connsiteX20" fmla="*/ 6932579 w 8500724"/>
              <a:gd name="connsiteY20" fmla="*/ 2452666 h 2566674"/>
              <a:gd name="connsiteX21" fmla="*/ 4578335 w 8500724"/>
              <a:gd name="connsiteY21" fmla="*/ 2452666 h 2566674"/>
              <a:gd name="connsiteX22" fmla="*/ 4578335 w 8500724"/>
              <a:gd name="connsiteY22" fmla="*/ 2566674 h 2566674"/>
              <a:gd name="connsiteX23" fmla="*/ 1333802 w 8500724"/>
              <a:gd name="connsiteY23" fmla="*/ 2566674 h 2566674"/>
              <a:gd name="connsiteX24" fmla="*/ 1333802 w 8500724"/>
              <a:gd name="connsiteY24" fmla="*/ 2071278 h 2566674"/>
              <a:gd name="connsiteX25" fmla="*/ 946826 w 8500724"/>
              <a:gd name="connsiteY25" fmla="*/ 2071278 h 2566674"/>
              <a:gd name="connsiteX26" fmla="*/ 946826 w 8500724"/>
              <a:gd name="connsiteY26" fmla="*/ 495397 h 2566674"/>
              <a:gd name="connsiteX27" fmla="*/ 1333802 w 8500724"/>
              <a:gd name="connsiteY27" fmla="*/ 495397 h 256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500724" h="2566674">
                <a:moveTo>
                  <a:pt x="0" y="1130937"/>
                </a:moveTo>
                <a:lnTo>
                  <a:pt x="415048" y="1130937"/>
                </a:lnTo>
                <a:lnTo>
                  <a:pt x="415048" y="1435737"/>
                </a:lnTo>
                <a:lnTo>
                  <a:pt x="0" y="1435737"/>
                </a:lnTo>
                <a:close/>
                <a:moveTo>
                  <a:pt x="8125838" y="628341"/>
                </a:moveTo>
                <a:lnTo>
                  <a:pt x="8500724" y="628341"/>
                </a:lnTo>
                <a:lnTo>
                  <a:pt x="8500724" y="1938333"/>
                </a:lnTo>
                <a:lnTo>
                  <a:pt x="8125838" y="1938333"/>
                </a:lnTo>
                <a:lnTo>
                  <a:pt x="8125838" y="1810111"/>
                </a:lnTo>
                <a:lnTo>
                  <a:pt x="8049620" y="1810111"/>
                </a:lnTo>
                <a:lnTo>
                  <a:pt x="8049620" y="756564"/>
                </a:lnTo>
                <a:lnTo>
                  <a:pt x="8125838" y="756564"/>
                </a:lnTo>
                <a:close/>
                <a:moveTo>
                  <a:pt x="1333802" y="0"/>
                </a:moveTo>
                <a:lnTo>
                  <a:pt x="4578335" y="0"/>
                </a:lnTo>
                <a:lnTo>
                  <a:pt x="4578335" y="114009"/>
                </a:lnTo>
                <a:lnTo>
                  <a:pt x="6932579" y="114009"/>
                </a:lnTo>
                <a:lnTo>
                  <a:pt x="6932579" y="628341"/>
                </a:lnTo>
                <a:lnTo>
                  <a:pt x="7516239" y="628341"/>
                </a:lnTo>
                <a:lnTo>
                  <a:pt x="7516239" y="1938333"/>
                </a:lnTo>
                <a:lnTo>
                  <a:pt x="6932579" y="1938333"/>
                </a:lnTo>
                <a:lnTo>
                  <a:pt x="6932579" y="2452666"/>
                </a:lnTo>
                <a:lnTo>
                  <a:pt x="4578335" y="2452666"/>
                </a:lnTo>
                <a:lnTo>
                  <a:pt x="4578335" y="2566674"/>
                </a:lnTo>
                <a:lnTo>
                  <a:pt x="1333802" y="2566674"/>
                </a:lnTo>
                <a:lnTo>
                  <a:pt x="1333802" y="2071278"/>
                </a:lnTo>
                <a:lnTo>
                  <a:pt x="946826" y="2071278"/>
                </a:lnTo>
                <a:lnTo>
                  <a:pt x="946826" y="495397"/>
                </a:lnTo>
                <a:lnTo>
                  <a:pt x="1333802" y="4953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4A1E77-5E87-1D33-0146-E7C27197172B}"/>
              </a:ext>
            </a:extLst>
          </p:cNvPr>
          <p:cNvSpPr txBox="1"/>
          <p:nvPr userDrawn="1"/>
        </p:nvSpPr>
        <p:spPr>
          <a:xfrm>
            <a:off x="10463752" y="6304002"/>
            <a:ext cx="172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UTS CRICOS 00099F</a:t>
            </a:r>
          </a:p>
          <a:p>
            <a:pPr algn="l"/>
            <a:r>
              <a:rPr lang="en-US" sz="1000" dirty="0">
                <a:solidFill>
                  <a:schemeClr val="bg1"/>
                </a:solidFill>
              </a:rPr>
              <a:t>UTS TEQSA PRV12060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2767" y="3500443"/>
            <a:ext cx="4891382" cy="1041766"/>
          </a:xfrm>
        </p:spPr>
        <p:txBody>
          <a:bodyPr>
            <a:noAutofit/>
          </a:bodyPr>
          <a:lstStyle>
            <a:lvl1pPr marL="0" indent="0" algn="l">
              <a:lnSpc>
                <a:spcPts val="2050"/>
              </a:lnSpc>
              <a:spcBef>
                <a:spcPts val="0"/>
              </a:spcBef>
              <a:buNone/>
              <a:defRPr lang="en-AU" sz="1600" b="0" i="0" smtClean="0">
                <a:solidFill>
                  <a:schemeClr val="tx1"/>
                </a:solidFill>
                <a:effectLst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>
              <a:solidFill>
                <a:srgbClr val="FFFFFF"/>
              </a:solidFill>
              <a:effectLst/>
              <a:latin typeface="Helvetica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97EE1B-C45D-B13D-FCA5-536BEA9F44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2767" y="2102528"/>
            <a:ext cx="4891382" cy="1220142"/>
          </a:xfrm>
        </p:spPr>
        <p:txBody>
          <a:bodyPr anchor="b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Heading</a:t>
            </a:r>
          </a:p>
        </p:txBody>
      </p:sp>
    </p:spTree>
    <p:extLst>
      <p:ext uri="{BB962C8B-B14F-4D97-AF65-F5344CB8AC3E}">
        <p14:creationId xmlns:p14="http://schemas.microsoft.com/office/powerpoint/2010/main" val="3456741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901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88A8D42-146D-E24F-BAAC-E035BD58A1AC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7854" y="1878123"/>
            <a:ext cx="4769769" cy="397488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None/>
              <a:defRPr lang="en-AU" sz="1800" b="0" i="0" smtClean="0"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>
                <a:effectLst/>
                <a:latin typeface="Helvetica" pitchFamily="2" charset="0"/>
              </a:rPr>
              <a:t>Click to add text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959C1BB-5DB3-4545-BC15-9C1CC6D87E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544393" y="3847315"/>
            <a:ext cx="3945836" cy="1976435"/>
          </a:xfrm>
          <a:solidFill>
            <a:schemeClr val="tx2"/>
          </a:solidFill>
          <a:ln>
            <a:noFill/>
          </a:ln>
        </p:spPr>
        <p:txBody>
          <a:bodyPr lIns="180000" tIns="144000" rIns="10800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lang="en-AU" sz="1800" b="0" i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15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</a:t>
            </a:r>
            <a:endParaRPr lang="en-AU" dirty="0">
              <a:solidFill>
                <a:srgbClr val="FFFFFF"/>
              </a:solidFill>
              <a:effectLst/>
              <a:latin typeface="Helvetica" pitchFamily="2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1F96B60-C3E6-1E43-A1EF-B695A728B08B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9490229" y="3842720"/>
            <a:ext cx="1991767" cy="1976435"/>
          </a:xfrm>
          <a:solidFill>
            <a:schemeClr val="accent1"/>
          </a:solidFill>
          <a:ln>
            <a:noFill/>
          </a:ln>
        </p:spPr>
        <p:txBody>
          <a:bodyPr lIns="180000" tIns="144000" rIns="10800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lang="en-AU" sz="1800" b="0" i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15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</a:t>
            </a:r>
            <a:endParaRPr lang="en-AU" dirty="0">
              <a:solidFill>
                <a:srgbClr val="FFFFFF"/>
              </a:solidFill>
              <a:effectLst/>
              <a:latin typeface="Helvetica" pitchFamily="2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424C1E3-128E-1F4F-A796-DB00C9C8B74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544393" y="1882718"/>
            <a:ext cx="1980337" cy="1976435"/>
          </a:xfrm>
          <a:solidFill>
            <a:schemeClr val="bg2"/>
          </a:solidFill>
          <a:ln>
            <a:noFill/>
          </a:ln>
        </p:spPr>
        <p:txBody>
          <a:bodyPr lIns="180000" tIns="144000" rIns="10800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lang="en-AU" sz="1800" b="0" i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15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</a:t>
            </a:r>
            <a:endParaRPr lang="en-AU" dirty="0">
              <a:solidFill>
                <a:srgbClr val="FFFFFF"/>
              </a:solidFill>
              <a:effectLst/>
              <a:latin typeface="Helvetica" pitchFamily="2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F9D2F31-417C-334D-B0FD-273964A680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24730" y="1878123"/>
            <a:ext cx="3957267" cy="1976435"/>
          </a:xfrm>
          <a:solidFill>
            <a:schemeClr val="tx2">
              <a:lumMod val="10000"/>
              <a:lumOff val="90000"/>
            </a:schemeClr>
          </a:solidFill>
          <a:ln>
            <a:noFill/>
          </a:ln>
        </p:spPr>
        <p:txBody>
          <a:bodyPr lIns="180000" tIns="144000" rIns="10800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lang="en-AU" sz="1800" b="0" i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15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</a:t>
            </a:r>
            <a:endParaRPr lang="en-AU" dirty="0">
              <a:solidFill>
                <a:srgbClr val="FFFFFF"/>
              </a:solidFill>
              <a:effectLst/>
              <a:latin typeface="Helvetica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ED1DA63-B62A-72A8-C587-76EC01B61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854" y="304800"/>
            <a:ext cx="10326658" cy="872012"/>
          </a:xfrm>
        </p:spPr>
        <p:txBody>
          <a:bodyPr anchor="b" anchorCtr="0"/>
          <a:lstStyle>
            <a:lvl1pPr>
              <a:defRPr sz="36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EEB6C12-9611-8F57-E195-BEC0105B978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6266" y="1176812"/>
            <a:ext cx="10318246" cy="498543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Subheading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7D90EB1-CE0E-5175-BC1C-834AAEB49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FA37-3D95-DD4F-A79E-5508DFB6D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299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and Imag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73E07CA-3FA4-36F9-E0EB-D0E6FBD7F61E}"/>
              </a:ext>
            </a:extLst>
          </p:cNvPr>
          <p:cNvSpPr/>
          <p:nvPr userDrawn="1"/>
        </p:nvSpPr>
        <p:spPr>
          <a:xfrm>
            <a:off x="0" y="6190488"/>
            <a:ext cx="12192000" cy="667512"/>
          </a:xfrm>
          <a:prstGeom prst="rect">
            <a:avLst/>
          </a:prstGeom>
          <a:solidFill>
            <a:srgbClr val="EBEB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475705F-056C-E84F-941D-51846364E08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008966" y="1846729"/>
            <a:ext cx="5463655" cy="3953434"/>
          </a:xfrm>
          <a:solidFill>
            <a:schemeClr val="tx2">
              <a:lumMod val="10000"/>
              <a:lumOff val="90000"/>
            </a:schemeClr>
          </a:solidFill>
        </p:spPr>
        <p:txBody>
          <a:bodyPr anchor="t"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88A8D42-146D-E24F-BAAC-E035BD58A1AC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1478598" y="2182197"/>
            <a:ext cx="4213990" cy="3359257"/>
          </a:xfrm>
        </p:spPr>
        <p:txBody>
          <a:bodyPr tIns="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1500"/>
              </a:spcAft>
              <a:buFont typeface="Arial" panose="020B0604020202020204" pitchFamily="34" charset="0"/>
              <a:buNone/>
              <a:defRPr lang="en-AU" sz="1500" b="0" i="0" smtClean="0"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text</a:t>
            </a:r>
            <a:endParaRPr lang="en-AU" dirty="0">
              <a:effectLst/>
              <a:latin typeface="Helvetica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1D11B7-B5EA-6635-2923-D77BEAEE20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854" y="304800"/>
            <a:ext cx="10326658" cy="872012"/>
          </a:xfrm>
        </p:spPr>
        <p:txBody>
          <a:bodyPr anchor="b" anchorCtr="0"/>
          <a:lstStyle>
            <a:lvl1pPr>
              <a:defRPr sz="36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83EC90F-EC91-D35D-1C3C-FA9A79452E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6266" y="1176812"/>
            <a:ext cx="10318246" cy="498543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Subheading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7B988E-ABC8-D5E8-D99C-E4039CE932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FA37-3D95-DD4F-A79E-5508DFB6D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7667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P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755AA2C-C588-726E-477A-1A9D0B7BEDCB}"/>
              </a:ext>
            </a:extLst>
          </p:cNvPr>
          <p:cNvSpPr/>
          <p:nvPr userDrawn="1"/>
        </p:nvSpPr>
        <p:spPr>
          <a:xfrm>
            <a:off x="0" y="6190488"/>
            <a:ext cx="12192000" cy="667512"/>
          </a:xfrm>
          <a:prstGeom prst="rect">
            <a:avLst/>
          </a:prstGeom>
          <a:solidFill>
            <a:srgbClr val="EBEBE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0E2FC9-DD45-2AC1-1985-B7A8037A1A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854" y="485158"/>
            <a:ext cx="10326658" cy="673974"/>
          </a:xfrm>
        </p:spPr>
        <p:txBody>
          <a:bodyPr anchor="b" anchorCtr="0"/>
          <a:lstStyle>
            <a:lvl1pPr>
              <a:defRPr sz="36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886B9E-4162-CA08-6362-28E3A6182E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FA37-3D95-DD4F-A79E-5508DFB6D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44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lumn Text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B8A330B-FBE9-F106-E9F0-7C611C2E155D}"/>
              </a:ext>
            </a:extLst>
          </p:cNvPr>
          <p:cNvSpPr/>
          <p:nvPr userDrawn="1"/>
        </p:nvSpPr>
        <p:spPr>
          <a:xfrm>
            <a:off x="0" y="6190488"/>
            <a:ext cx="12192000" cy="667512"/>
          </a:xfrm>
          <a:prstGeom prst="rect">
            <a:avLst/>
          </a:prstGeom>
          <a:solidFill>
            <a:srgbClr val="EBEB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0ADE0A-0058-F840-B5C2-8007274D77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854" y="495713"/>
            <a:ext cx="10326658" cy="673974"/>
          </a:xfrm>
        </p:spPr>
        <p:txBody>
          <a:bodyPr anchor="b" anchorCtr="0"/>
          <a:lstStyle>
            <a:lvl1pPr>
              <a:defRPr sz="36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88A8D42-146D-E24F-BAAC-E035BD58A1AC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7854" y="2066357"/>
            <a:ext cx="10957594" cy="3592247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None/>
              <a:defRPr lang="en-AU" sz="1800" b="0" i="0" smtClean="0">
                <a:effectLst/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text</a:t>
            </a:r>
            <a:endParaRPr lang="en-AU" dirty="0">
              <a:effectLst/>
              <a:latin typeface="Helvetica" pitchFamily="2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B0CD470-0980-9846-9280-4B88DEA185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6266" y="1169687"/>
            <a:ext cx="10326658" cy="5913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Subheading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BC1BFA3-4F16-6A42-8839-4F7C08BA16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FA37-3D95-DD4F-A79E-5508DFB6D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283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BBFF07-D40D-E544-7E68-D0435B1FAB1A}"/>
              </a:ext>
            </a:extLst>
          </p:cNvPr>
          <p:cNvSpPr/>
          <p:nvPr userDrawn="1"/>
        </p:nvSpPr>
        <p:spPr>
          <a:xfrm>
            <a:off x="0" y="6190488"/>
            <a:ext cx="12192000" cy="667512"/>
          </a:xfrm>
          <a:prstGeom prst="rect">
            <a:avLst/>
          </a:prstGeom>
          <a:solidFill>
            <a:srgbClr val="EBEB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0E2FC9-DD45-2AC1-1985-B7A8037A1A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854" y="348343"/>
            <a:ext cx="10326658" cy="828469"/>
          </a:xfrm>
        </p:spPr>
        <p:txBody>
          <a:bodyPr anchor="b" anchorCtr="0"/>
          <a:lstStyle>
            <a:lvl1pPr>
              <a:defRPr sz="36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22ADF5A-764B-47D1-8704-2397E4629D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6266" y="1176812"/>
            <a:ext cx="10318246" cy="498543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Subheading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727AD-8BA9-514F-D1B6-49A1499E1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FA37-3D95-DD4F-A79E-5508DFB6D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3277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B85E3-EB6A-1CCF-C171-8CAA7F9C9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405A3-82F7-B1F0-4864-297413797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F38C5-CD74-C125-2266-C6DC75CF1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2A40D-30BD-D4B3-2F58-C806A21D8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437E86-7814-ADD7-9A39-B1886ED5A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78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5BBD0-E036-5919-CE33-11EBBD6C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BABC7-C44D-BBB7-C00E-5C6AA8FA3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E5D97-7C2F-22FC-569A-EB5C51219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9EBD0-B7EB-7EDD-0F75-8F62DDD26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45EF1-A470-0EBF-584F-7460321EC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758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F32C5-1421-163B-E398-C22B3CE82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974A9-8069-27A6-5FD0-1DD6D9C3D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970CB4-6FE0-8B2F-5499-FD89AC70C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8A8E0D-07D6-3B99-380D-909E19C0C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00C027-EAF9-5E7A-CBF8-1ADEC0168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D8A74-72C1-98E4-6618-8B7B8715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17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AD141-716A-6576-D64C-2D9AE03A3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669809-C66C-ED95-F972-699D87561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2D1DB7-AA5D-E8E4-DBD3-7DAD4782D9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2F6899-61D9-1DB9-04AB-0CFA4BD341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690C81-E3B4-8848-7CB3-81EFAE195D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B913BA-D9D3-9281-E51E-5AD7A2ED1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523880-FDD0-9AEA-6DFD-43B31BECC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B85F7A-7F8F-9740-E0BC-31C58537A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56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40225-12E0-E73B-0A78-7FCFD2C1D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357E7A-5D88-E71D-2D0D-933429774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5A8689-49B9-11A0-0833-5BCBB7818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F106A3-B5DA-E16A-3872-ECD546CB6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881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59E178-2687-AC10-3AC4-F0C9E3892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FD9A3D-B829-AA0E-5FFB-EDA714089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0B784-86DD-3DE9-FB48-4A31F7900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73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7EA6D-C782-E495-D20A-6E8CD0E81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056FF-CD06-21C9-958E-2EE0BB6AC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C358BC-F99D-4815-0B11-63D9DDE43D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D0FD6F-B74B-739D-C03F-B6935A6FC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A5E9D5-CDBA-4565-4AD6-89690F333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018630-201F-922D-ECB1-A87B23935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7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D7A34-0059-A881-DD35-ED9AD03C9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55D2C5-042F-43D6-16E7-124C40CE6E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AC2B46-5FDC-9337-5403-D39C128E8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4245D7-0A6A-8CD1-CF2C-E570A6036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1A7FB-1C5B-3BA1-2A43-4CBB9495D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43273E-718E-A25A-B691-7F897B678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25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529BD7-E448-8A0E-7588-8DFBA8660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FD9AB6-527D-1885-EFE0-DD8D2B615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E840D-24B7-7456-E11D-6E56599AA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D56094-60F7-8340-88EC-0691931075FE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BE401-ED1E-5359-5B90-EA42F27A4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F3080-0E8D-7D4C-9190-170BE28AB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401D2E-1FD5-344E-91E3-76824A101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40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  <p:sldLayoutId id="2147483666" r:id="rId15"/>
    <p:sldLayoutId id="2147483669" r:id="rId16"/>
    <p:sldLayoutId id="2147483670" r:id="rId17"/>
    <p:sldLayoutId id="214748367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png"/><Relationship Id="rId4" Type="http://schemas.openxmlformats.org/officeDocument/2006/relationships/image" Target="../media/image2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png"/><Relationship Id="rId13" Type="http://schemas.openxmlformats.org/officeDocument/2006/relationships/image" Target="../media/image39.png"/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20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C889330-84D0-59BE-D592-2CF1268F9DED}"/>
              </a:ext>
            </a:extLst>
          </p:cNvPr>
          <p:cNvSpPr/>
          <p:nvPr/>
        </p:nvSpPr>
        <p:spPr>
          <a:xfrm>
            <a:off x="18273486" y="2539898"/>
            <a:ext cx="6862354" cy="2606997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4ABAD8-10DF-174F-1813-8F63E0232E73}"/>
              </a:ext>
            </a:extLst>
          </p:cNvPr>
          <p:cNvSpPr/>
          <p:nvPr/>
        </p:nvSpPr>
        <p:spPr>
          <a:xfrm>
            <a:off x="18273486" y="1711104"/>
            <a:ext cx="5151030" cy="84386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BA2A33A-68F4-7A6C-AF68-21646E43E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270251" y="850649"/>
            <a:ext cx="869492" cy="86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E354B9B-E041-29E8-8E49-1AE1A9368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428148" y="5148329"/>
            <a:ext cx="869492" cy="867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4E1A75-FE14-6846-BE5B-20C4B6B4FC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4087" y="2386117"/>
            <a:ext cx="7923433" cy="1041766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A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Neuro-</a:t>
            </a:r>
            <a:r>
              <a:rPr lang="en-A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r>
              <a:rPr lang="en-A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Functionally Guided Expert Routing for EEG-Based Language Decoding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CAA11B-14BF-6548-992A-91D5A345F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088" y="1004131"/>
            <a:ext cx="4891382" cy="1220142"/>
          </a:xfrm>
        </p:spPr>
        <p:txBody>
          <a:bodyPr anchor="b">
            <a:normAutofit/>
          </a:bodyPr>
          <a:lstStyle/>
          <a:p>
            <a:r>
              <a:rPr lang="en-US" sz="6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BrainStack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577EBA-E9BD-543E-7EE3-3CAA21922589}"/>
              </a:ext>
            </a:extLst>
          </p:cNvPr>
          <p:cNvSpPr txBox="1"/>
          <p:nvPr/>
        </p:nvSpPr>
        <p:spPr>
          <a:xfrm>
            <a:off x="2649212" y="4192788"/>
            <a:ext cx="476113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Submission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ID: 41670 </a:t>
            </a:r>
            <a:endParaRPr lang="en-A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2026</a:t>
            </a:r>
          </a:p>
        </p:txBody>
      </p:sp>
      <p:sp>
        <p:nvSpPr>
          <p:cNvPr id="5" name="AutoShape 2" descr="conference_logo">
            <a:extLst>
              <a:ext uri="{FF2B5EF4-FFF2-40B4-BE49-F238E27FC236}">
                <a16:creationId xmlns:a16="http://schemas.microsoft.com/office/drawing/2014/main" id="{4074DB35-59AB-3E11-A23A-2EC62A05C7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4654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2" name="Picture 8" descr="CVPR2026 (@CVPR) / Posts and Replies / X">
            <a:extLst>
              <a:ext uri="{FF2B5EF4-FFF2-40B4-BE49-F238E27FC236}">
                <a16:creationId xmlns:a16="http://schemas.microsoft.com/office/drawing/2014/main" id="{9754416D-19A8-17D7-B681-97AD8E3FB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5422" y="331197"/>
            <a:ext cx="809658" cy="80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78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C1844BB-6FD6-D913-BC77-C49969FD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Hierarchical Multi-Objective Optimization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DEC859-CE23-9A47-BCC1-F76F842486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27854" y="1829393"/>
            <a:ext cx="10957594" cy="1100913"/>
          </a:xfrm>
        </p:spPr>
        <p:txBody>
          <a:bodyPr/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Motivation:</a:t>
            </a:r>
            <a:b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train global and regional experts effectively, we design a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dynamic, multi-objective loss function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evolves with training progress.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234FED-B38A-724E-9B6F-B1A67A2D98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Coordinated Expert Learning via Loss Scheduling and Hierarchical Distillation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4A25AB-D6FA-094E-944A-8912ACBBC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241F69-CA05-71A2-9882-A0E33DE720BC}"/>
              </a:ext>
            </a:extLst>
          </p:cNvPr>
          <p:cNvSpPr txBox="1"/>
          <p:nvPr/>
        </p:nvSpPr>
        <p:spPr>
          <a:xfrm>
            <a:off x="569031" y="3037125"/>
            <a:ext cx="43830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💡 </a:t>
            </a:r>
            <a:r>
              <a:rPr lang="en-A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Unified Loss Objective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151CC3-DA68-9616-F207-6CE18604989C}"/>
              </a:ext>
            </a:extLst>
          </p:cNvPr>
          <p:cNvSpPr txBox="1"/>
          <p:nvPr/>
        </p:nvSpPr>
        <p:spPr>
          <a:xfrm>
            <a:off x="7239877" y="29481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📈 </a:t>
            </a:r>
            <a:r>
              <a:rPr lang="en-A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Progress-Based Scheduling with Warm-Up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9F48B3-1CFD-F28C-2E9F-8BCE61E46716}"/>
              </a:ext>
            </a:extLst>
          </p:cNvPr>
          <p:cNvSpPr txBox="1"/>
          <p:nvPr/>
        </p:nvSpPr>
        <p:spPr>
          <a:xfrm>
            <a:off x="0" y="106169"/>
            <a:ext cx="1525418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40D39B-FCC5-5387-7DCF-0982555B5E50}"/>
                  </a:ext>
                </a:extLst>
              </p:cNvPr>
              <p:cNvSpPr txBox="1"/>
              <p:nvPr/>
            </p:nvSpPr>
            <p:spPr>
              <a:xfrm>
                <a:off x="784281" y="4264413"/>
                <a:ext cx="5968942" cy="17802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•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𝑓𝑢𝑠𝑒𝑑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Cross-entropy loss of gated fusion output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•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𝑔𝑙𝑜𝑏𝑎𝑙</m:t>
                        </m:r>
                      </m:sub>
                    </m:sSub>
                  </m:oMath>
                </a14:m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𝑙𝑜𝑐𝑎𝑙</m:t>
                        </m:r>
                      </m:sub>
                    </m:sSub>
                  </m:oMath>
                </a14:m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Supervision loss of whole-brain and regional models, respectively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•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distill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Knowledge distillation loss (soft label alignment)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40D39B-FCC5-5387-7DCF-0982555B5E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281" y="4264413"/>
                <a:ext cx="5968942" cy="1780231"/>
              </a:xfrm>
              <a:prstGeom prst="rect">
                <a:avLst/>
              </a:prstGeom>
              <a:blipFill>
                <a:blip r:embed="rId3"/>
                <a:stretch>
                  <a:fillRect l="-849" b="-35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471596F-082D-95A4-9449-ECA84257F59E}"/>
                  </a:ext>
                </a:extLst>
              </p:cNvPr>
              <p:cNvSpPr txBox="1"/>
              <p:nvPr/>
            </p:nvSpPr>
            <p:spPr>
              <a:xfrm>
                <a:off x="976177" y="3628126"/>
                <a:ext cx="5968942" cy="3327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m:rPr>
                        <m:sty m:val="p"/>
                      </m:rPr>
                      <a:rPr lang="en-US" sz="2000" i="1">
                        <a:latin typeface="Cambria Math" panose="02040503050406030204" pitchFamily="18" charset="0"/>
                      </a:rPr>
                      <m:t>oss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𝑓𝑢𝑠𝑒𝑑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𝑔𝑙𝑜𝑏𝑎𝑙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𝑙𝑜𝑐𝑎𝑙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distill</m:t>
                        </m:r>
                      </m:sub>
                    </m:sSub>
                  </m:oMath>
                </a14:m>
                <a:endParaRPr lang="en-GB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471596F-082D-95A4-9449-ECA84257F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177" y="3628126"/>
                <a:ext cx="5968942" cy="332720"/>
              </a:xfrm>
              <a:prstGeom prst="rect">
                <a:avLst/>
              </a:prstGeom>
              <a:blipFill>
                <a:blip r:embed="rId4"/>
                <a:stretch>
                  <a:fillRect l="-1274" t="-22222" b="-407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 descr="A graph of weight loss&#10;&#10;AI-generated content may be incorrect.">
            <a:extLst>
              <a:ext uri="{FF2B5EF4-FFF2-40B4-BE49-F238E27FC236}">
                <a16:creationId xmlns:a16="http://schemas.microsoft.com/office/drawing/2014/main" id="{4CEEF7A1-2184-5397-E4A0-C1D53AD168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946" y="3530846"/>
            <a:ext cx="4522530" cy="269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C04D5-D4DD-0E93-DE8F-D092CC601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Adaptive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 Gate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C87EB7E-2A84-7517-5274-A7C6C2E94933}"/>
                  </a:ext>
                </a:extLst>
              </p:cNvPr>
              <p:cNvSpPr>
                <a:spLocks noGrp="1"/>
              </p:cNvSpPr>
              <p:nvPr>
                <p:ph type="body" idx="12"/>
              </p:nvPr>
            </p:nvSpPr>
            <p:spPr>
              <a:xfrm>
                <a:off x="627854" y="1632877"/>
                <a:ext cx="10957594" cy="739176"/>
              </a:xfrm>
            </p:spPr>
            <p:txBody>
              <a:bodyPr/>
              <a:lstStyle/>
              <a:p>
                <a:r>
                  <a:rPr lang="en-A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fuse the outputs of all experts</a:t>
                </a:r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F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lang="zh-CN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sup>
                    </m:sSubSup>
                  </m:oMath>
                </a14:m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A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via an </a:t>
                </a:r>
                <a:r>
                  <a:rPr lang="en-A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adaptive</a:t>
                </a:r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A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routing mechanism</a:t>
                </a:r>
                <a:r>
                  <a:rPr lang="en-A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which dynamically selects relevant experts based on input context:</a:t>
                </a:r>
                <a:endParaRPr lang="en-GB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C87EB7E-2A84-7517-5274-A7C6C2E9493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2"/>
              </p:nvPr>
            </p:nvSpPr>
            <p:spPr>
              <a:xfrm>
                <a:off x="627854" y="1632877"/>
                <a:ext cx="10957594" cy="739176"/>
              </a:xfrm>
              <a:blipFill>
                <a:blip r:embed="rId3"/>
                <a:stretch>
                  <a:fillRect l="-463" t="-1695" b="-16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4D071E-E691-9C93-CABA-61C3F2BFD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learnable gating mechanism dynamically activates the most relevant experts based on the input context.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F21A14-3288-368D-018D-0A0499AE5679}"/>
              </a:ext>
            </a:extLst>
          </p:cNvPr>
          <p:cNvSpPr txBox="1"/>
          <p:nvPr/>
        </p:nvSpPr>
        <p:spPr>
          <a:xfrm>
            <a:off x="0" y="106169"/>
            <a:ext cx="1525418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FEE2C6E-9F61-1BAA-CBA6-4DB37457E557}"/>
                  </a:ext>
                </a:extLst>
              </p:cNvPr>
              <p:cNvSpPr txBox="1"/>
              <p:nvPr/>
            </p:nvSpPr>
            <p:spPr>
              <a:xfrm>
                <a:off x="4420309" y="2773901"/>
                <a:ext cx="1359168" cy="369332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Expert-1: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i="1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FEE2C6E-9F61-1BAA-CBA6-4DB37457E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0309" y="2773901"/>
                <a:ext cx="1359168" cy="369332"/>
              </a:xfrm>
              <a:prstGeom prst="rect">
                <a:avLst/>
              </a:prstGeom>
              <a:blipFill>
                <a:blip r:embed="rId4"/>
                <a:stretch>
                  <a:fillRect l="-2752" t="-3125" b="-21875"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0954260-818D-1778-1650-5A0550C6E833}"/>
                  </a:ext>
                </a:extLst>
              </p:cNvPr>
              <p:cNvSpPr txBox="1"/>
              <p:nvPr/>
            </p:nvSpPr>
            <p:spPr>
              <a:xfrm>
                <a:off x="4420309" y="3260673"/>
                <a:ext cx="1367554" cy="369332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Expert-2: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i="1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0954260-818D-1778-1650-5A0550C6E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0309" y="3260673"/>
                <a:ext cx="1367554" cy="369332"/>
              </a:xfrm>
              <a:prstGeom prst="rect">
                <a:avLst/>
              </a:prstGeom>
              <a:blipFill>
                <a:blip r:embed="rId5"/>
                <a:stretch>
                  <a:fillRect l="-2727" t="-6452" b="-22581"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453D45CC-5689-0C38-90E3-73D21C6EDAD1}"/>
              </a:ext>
            </a:extLst>
          </p:cNvPr>
          <p:cNvSpPr txBox="1"/>
          <p:nvPr/>
        </p:nvSpPr>
        <p:spPr>
          <a:xfrm rot="5400000">
            <a:off x="4713754" y="3716633"/>
            <a:ext cx="415498" cy="43088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200" dirty="0"/>
              <a:t>…</a:t>
            </a: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F2C67B2-AE85-22FB-4105-5B03FB5CF609}"/>
                  </a:ext>
                </a:extLst>
              </p:cNvPr>
              <p:cNvSpPr txBox="1"/>
              <p:nvPr/>
            </p:nvSpPr>
            <p:spPr>
              <a:xfrm>
                <a:off x="4420309" y="4190347"/>
                <a:ext cx="1362745" cy="369332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Expert-8: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i="1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sub>
                    </m:sSub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F2C67B2-AE85-22FB-4105-5B03FB5CF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0309" y="4190347"/>
                <a:ext cx="1362745" cy="369332"/>
              </a:xfrm>
              <a:prstGeom prst="rect">
                <a:avLst/>
              </a:prstGeom>
              <a:blipFill>
                <a:blip r:embed="rId6"/>
                <a:stretch>
                  <a:fillRect l="-2727" t="-6452" b="-22581"/>
                </a:stretch>
              </a:blip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6E0447D0-F05B-795C-C74B-0FF5CD8BFDF3}"/>
                  </a:ext>
                </a:extLst>
              </p:cNvPr>
              <p:cNvSpPr/>
              <p:nvPr/>
            </p:nvSpPr>
            <p:spPr>
              <a:xfrm>
                <a:off x="6285231" y="2793671"/>
                <a:ext cx="376517" cy="3297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6E0447D0-F05B-795C-C74B-0FF5CD8BFD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231" y="2793671"/>
                <a:ext cx="376517" cy="329792"/>
              </a:xfrm>
              <a:prstGeom prst="ellipse">
                <a:avLst/>
              </a:prstGeom>
              <a:blipFill>
                <a:blip r:embed="rId7"/>
                <a:stretch>
                  <a:fillRect l="-3125"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A6D8D086-9E5F-3E9E-770B-2172E7FE801A}"/>
                  </a:ext>
                </a:extLst>
              </p:cNvPr>
              <p:cNvSpPr/>
              <p:nvPr/>
            </p:nvSpPr>
            <p:spPr>
              <a:xfrm>
                <a:off x="6285230" y="3280443"/>
                <a:ext cx="376517" cy="3297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A6D8D086-9E5F-3E9E-770B-2172E7FE80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230" y="3280443"/>
                <a:ext cx="376517" cy="329792"/>
              </a:xfrm>
              <a:prstGeom prst="ellipse">
                <a:avLst/>
              </a:prstGeom>
              <a:blipFill>
                <a:blip r:embed="rId8"/>
                <a:stretch>
                  <a:fillRect l="-3125"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63D60F4-E1F8-3319-8DFA-E691D36E41DF}"/>
                  </a:ext>
                </a:extLst>
              </p:cNvPr>
              <p:cNvSpPr/>
              <p:nvPr/>
            </p:nvSpPr>
            <p:spPr>
              <a:xfrm>
                <a:off x="6285230" y="4210117"/>
                <a:ext cx="376517" cy="32979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63D60F4-E1F8-3319-8DFA-E691D36E41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230" y="4210117"/>
                <a:ext cx="376517" cy="329792"/>
              </a:xfrm>
              <a:prstGeom prst="ellipse">
                <a:avLst/>
              </a:prstGeom>
              <a:blipFill>
                <a:blip r:embed="rId9"/>
                <a:stretch>
                  <a:fillRect l="-3125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E2EB58C-B255-30B1-F527-5189E23459E2}"/>
                  </a:ext>
                </a:extLst>
              </p:cNvPr>
              <p:cNvSpPr txBox="1"/>
              <p:nvPr/>
            </p:nvSpPr>
            <p:spPr>
              <a:xfrm>
                <a:off x="7054753" y="3529579"/>
                <a:ext cx="822960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i="1"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fu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𝑠𝑒𝑑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E2EB58C-B255-30B1-F527-5189E2345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4753" y="3529579"/>
                <a:ext cx="822960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BFFF4C8-D361-6B99-1855-98C83CFAE008}"/>
              </a:ext>
            </a:extLst>
          </p:cNvPr>
          <p:cNvCxnSpPr>
            <a:cxnSpLocks/>
            <a:stCxn id="9" idx="3"/>
            <a:endCxn id="15" idx="2"/>
          </p:cNvCxnSpPr>
          <p:nvPr/>
        </p:nvCxnSpPr>
        <p:spPr>
          <a:xfrm>
            <a:off x="5779477" y="2958567"/>
            <a:ext cx="50575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5D81458-8F7E-436C-F2F9-256A9932E32B}"/>
              </a:ext>
            </a:extLst>
          </p:cNvPr>
          <p:cNvCxnSpPr>
            <a:cxnSpLocks/>
            <a:stCxn id="10" idx="3"/>
            <a:endCxn id="17" idx="2"/>
          </p:cNvCxnSpPr>
          <p:nvPr/>
        </p:nvCxnSpPr>
        <p:spPr>
          <a:xfrm>
            <a:off x="5787863" y="3445339"/>
            <a:ext cx="49736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F17D6B5-3081-0CFF-0D1B-8242C9BC01E3}"/>
              </a:ext>
            </a:extLst>
          </p:cNvPr>
          <p:cNvCxnSpPr>
            <a:cxnSpLocks/>
            <a:stCxn id="14" idx="3"/>
            <a:endCxn id="19" idx="2"/>
          </p:cNvCxnSpPr>
          <p:nvPr/>
        </p:nvCxnSpPr>
        <p:spPr>
          <a:xfrm>
            <a:off x="5783054" y="4375013"/>
            <a:ext cx="50217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4844747-0581-9E95-A7AD-7660FCA9DF9F}"/>
              </a:ext>
            </a:extLst>
          </p:cNvPr>
          <p:cNvCxnSpPr>
            <a:cxnSpLocks/>
            <a:stCxn id="15" idx="6"/>
            <a:endCxn id="25" idx="1"/>
          </p:cNvCxnSpPr>
          <p:nvPr/>
        </p:nvCxnSpPr>
        <p:spPr>
          <a:xfrm>
            <a:off x="6661748" y="2958567"/>
            <a:ext cx="393005" cy="7556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2AF6E3D-1D5C-7DE5-9EAC-1DF52C6076E8}"/>
              </a:ext>
            </a:extLst>
          </p:cNvPr>
          <p:cNvCxnSpPr>
            <a:cxnSpLocks/>
            <a:stCxn id="17" idx="6"/>
            <a:endCxn id="25" idx="1"/>
          </p:cNvCxnSpPr>
          <p:nvPr/>
        </p:nvCxnSpPr>
        <p:spPr>
          <a:xfrm>
            <a:off x="6661747" y="3445339"/>
            <a:ext cx="393006" cy="2689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770E216C-0690-2F67-9DC6-76E70B9320E9}"/>
              </a:ext>
            </a:extLst>
          </p:cNvPr>
          <p:cNvCxnSpPr>
            <a:cxnSpLocks/>
            <a:stCxn id="19" idx="6"/>
            <a:endCxn id="25" idx="1"/>
          </p:cNvCxnSpPr>
          <p:nvPr/>
        </p:nvCxnSpPr>
        <p:spPr>
          <a:xfrm flipV="1">
            <a:off x="6661747" y="3714245"/>
            <a:ext cx="393006" cy="6607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C5E136C-044D-3920-B9AE-97294D6393F1}"/>
                  </a:ext>
                </a:extLst>
              </p:cNvPr>
              <p:cNvSpPr txBox="1"/>
              <p:nvPr/>
            </p:nvSpPr>
            <p:spPr>
              <a:xfrm rot="5400000">
                <a:off x="7768778" y="3529578"/>
                <a:ext cx="1584482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𝑒𝑒𝑑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>
                          <a:latin typeface="Cambria Math" panose="02040503050406030204" pitchFamily="18" charset="0"/>
                        </a:rPr>
                        <m:t>Forward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C5E136C-044D-3920-B9AE-97294D639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7768778" y="3529578"/>
                <a:ext cx="1584482" cy="369332"/>
              </a:xfrm>
              <a:prstGeom prst="rect">
                <a:avLst/>
              </a:prstGeom>
              <a:blipFill>
                <a:blip r:embed="rId11"/>
                <a:stretch>
                  <a:fillRect l="-1612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id="{2A99E7B7-E98F-2A24-2F1B-A082448C5388}"/>
              </a:ext>
            </a:extLst>
          </p:cNvPr>
          <p:cNvSpPr txBox="1"/>
          <p:nvPr/>
        </p:nvSpPr>
        <p:spPr>
          <a:xfrm>
            <a:off x="9307051" y="3391079"/>
            <a:ext cx="158448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/>
              <a:t>Classification Logits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D070CCF-1655-D0EA-7B15-AF6B8863C07D}"/>
              </a:ext>
            </a:extLst>
          </p:cNvPr>
          <p:cNvCxnSpPr>
            <a:cxnSpLocks/>
            <a:stCxn id="25" idx="3"/>
            <a:endCxn id="44" idx="2"/>
          </p:cNvCxnSpPr>
          <p:nvPr/>
        </p:nvCxnSpPr>
        <p:spPr>
          <a:xfrm flipV="1">
            <a:off x="7877713" y="3714244"/>
            <a:ext cx="498640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0EA8BE9-8FD5-C553-3661-7970888C83D1}"/>
              </a:ext>
            </a:extLst>
          </p:cNvPr>
          <p:cNvCxnSpPr>
            <a:cxnSpLocks/>
            <a:stCxn id="44" idx="0"/>
            <a:endCxn id="47" idx="1"/>
          </p:cNvCxnSpPr>
          <p:nvPr/>
        </p:nvCxnSpPr>
        <p:spPr>
          <a:xfrm>
            <a:off x="8745685" y="3714244"/>
            <a:ext cx="561366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96EE8E8B-0E8B-662B-5720-EDB74B5F046B}"/>
                  </a:ext>
                </a:extLst>
              </p:cNvPr>
              <p:cNvSpPr txBox="1"/>
              <p:nvPr/>
            </p:nvSpPr>
            <p:spPr>
              <a:xfrm>
                <a:off x="636266" y="2613918"/>
                <a:ext cx="2285365" cy="869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fused</m:t>
                          </m:r>
                        </m:sub>
                      </m:sSub>
                      <m:r>
                        <a:rPr lang="en-US" altLang="zh-CN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23"/>
                            </m:rPr>
                            <a:rPr lang="en-US" altLang="zh-CN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AU" altLang="zh-CN" b="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96EE8E8B-0E8B-662B-5720-EDB74B5F0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66" y="2613918"/>
                <a:ext cx="2285365" cy="869725"/>
              </a:xfrm>
              <a:prstGeom prst="rect">
                <a:avLst/>
              </a:prstGeom>
              <a:blipFill>
                <a:blip r:embed="rId12"/>
                <a:stretch>
                  <a:fillRect t="-92857" b="-1485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1D6604A-6A4E-002E-735A-514920908875}"/>
                  </a:ext>
                </a:extLst>
              </p:cNvPr>
              <p:cNvSpPr txBox="1"/>
              <p:nvPr/>
            </p:nvSpPr>
            <p:spPr>
              <a:xfrm>
                <a:off x="762709" y="3505288"/>
                <a:ext cx="2285365" cy="7149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exp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⁡(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/>
                            <m:e>
                              <m:r>
                                <m:rPr>
                                  <m:sty m:val="p"/>
                                </m:rPr>
                                <a:rPr lang="en-US" altLang="zh-CN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exp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⁡(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h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))</m:t>
                              </m:r>
                            </m:e>
                          </m:nary>
                        </m:den>
                      </m:f>
                    </m:oMath>
                  </m:oMathPara>
                </a14:m>
                <a:endParaRPr lang="en-AU" altLang="zh-CN" b="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1D6604A-6A4E-002E-735A-514920908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709" y="3505288"/>
                <a:ext cx="2285365" cy="714939"/>
              </a:xfrm>
              <a:prstGeom prst="rect">
                <a:avLst/>
              </a:prstGeom>
              <a:blipFill>
                <a:blip r:embed="rId13"/>
                <a:stretch>
                  <a:fillRect t="-17544" b="-824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9FD4872-AA9E-1A90-21BD-B7A053239C94}"/>
                  </a:ext>
                </a:extLst>
              </p:cNvPr>
              <p:cNvSpPr txBox="1"/>
              <p:nvPr/>
            </p:nvSpPr>
            <p:spPr>
              <a:xfrm>
                <a:off x="740743" y="5281086"/>
                <a:ext cx="8792407" cy="3829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Where,</a:t>
                </a:r>
                <a:r>
                  <a:rPr lang="en-US" altLang="zh-CN" b="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=1,  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(∙)</m:t>
                        </m:r>
                      </m:e>
                    </m:nary>
                  </m:oMath>
                </a14:m>
                <a:r>
                  <a:rPr lang="en-GB" dirty="0"/>
                  <a:t> is the learned projection and the MLP is the feedforward layer. </a:t>
                </a: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9FD4872-AA9E-1A90-21BD-B7A053239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743" y="5281086"/>
                <a:ext cx="8792407" cy="382925"/>
              </a:xfrm>
              <a:prstGeom prst="rect">
                <a:avLst/>
              </a:prstGeom>
              <a:blipFill>
                <a:blip r:embed="rId14"/>
                <a:stretch>
                  <a:fillRect l="-577" t="-103226" b="-1612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D5E85F9-D280-0201-9B0F-0279410490A7}"/>
                  </a:ext>
                </a:extLst>
              </p:cNvPr>
              <p:cNvSpPr txBox="1"/>
              <p:nvPr/>
            </p:nvSpPr>
            <p:spPr>
              <a:xfrm>
                <a:off x="834135" y="4377092"/>
                <a:ext cx="24295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𝐿𝑜𝑔𝑖𝑡𝑠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𝑀𝐿𝑃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(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fused</m:t>
                        </m:r>
                      </m:sub>
                    </m:sSub>
                  </m:oMath>
                </a14:m>
                <a:r>
                  <a:rPr lang="en-GB" dirty="0"/>
                  <a:t>)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D5E85F9-D280-0201-9B0F-0279410490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135" y="4377092"/>
                <a:ext cx="2429506" cy="369332"/>
              </a:xfrm>
              <a:prstGeom prst="rect">
                <a:avLst/>
              </a:prstGeom>
              <a:blipFill>
                <a:blip r:embed="rId15"/>
                <a:stretch>
                  <a:fillRect l="-521" t="-6667" r="-521" b="-2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1808BA5-50F2-B94F-B6BE-0E86277CC8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</p:spPr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489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E3BD5FE0-D209-B742-A3F4-C637A5929B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1335" y="2202440"/>
            <a:ext cx="622570" cy="622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35BDDDA-CF1E-5548-ADE1-8FB4DB8FF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endCxn id="23" idx="0"/>
          </p:cNvCxnSpPr>
          <p:nvPr/>
        </p:nvCxnSpPr>
        <p:spPr>
          <a:xfrm>
            <a:off x="1001950" y="1806030"/>
            <a:ext cx="670" cy="2796186"/>
          </a:xfrm>
          <a:prstGeom prst="line">
            <a:avLst/>
          </a:prstGeom>
          <a:ln w="5334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04B58A7-471A-D54C-87E8-50973B8D2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SS-EEG: A Large-Scale Silent Speech EEG Dataset</a:t>
            </a:r>
            <a:endParaRPr lang="en-US" dirty="0"/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A06175AC-43FB-D31B-431B-6DF76BD5F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Capturing internal speech activity across 12 participants and 24 vocabulary items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D71D558-EF0A-CF3D-20C0-48E6051428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/>
              <a:t>12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32024A-71B5-364A-9C04-AEA9384BA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1823714"/>
            <a:ext cx="12192000" cy="0"/>
          </a:xfrm>
          <a:prstGeom prst="line">
            <a:avLst/>
          </a:prstGeom>
          <a:ln w="5334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9CF61D9D-70FC-7240-835B-879950BED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1335" y="3351528"/>
            <a:ext cx="622570" cy="622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D70AAA3-895C-9349-9F9D-32FC2C4E8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1335" y="4602216"/>
            <a:ext cx="622570" cy="6225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D20A-47CB-754C-E8E7-030DD231AAE5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15941" y="3469892"/>
            <a:ext cx="380829" cy="3818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68E8C7-C4D4-3617-BC28-2F438595D749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0351" b="10351"/>
          <a:stretch/>
        </p:blipFill>
        <p:spPr>
          <a:xfrm>
            <a:off x="809346" y="4760943"/>
            <a:ext cx="395482" cy="3136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2FCECB-9C6C-14A4-40F8-8D90A3C7EE99}"/>
              </a:ext>
            </a:extLst>
          </p:cNvPr>
          <p:cNvSpPr txBox="1"/>
          <p:nvPr/>
        </p:nvSpPr>
        <p:spPr>
          <a:xfrm>
            <a:off x="0" y="106169"/>
            <a:ext cx="1351652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69A3EF-7EDE-59C7-B0BF-4458E9A52DAF}"/>
              </a:ext>
            </a:extLst>
          </p:cNvPr>
          <p:cNvSpPr txBox="1"/>
          <p:nvPr/>
        </p:nvSpPr>
        <p:spPr>
          <a:xfrm>
            <a:off x="762350" y="2306492"/>
            <a:ext cx="4769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400" dirty="0"/>
              <a:t>🔬 </a:t>
            </a:r>
            <a:endParaRPr lang="en-GB" sz="2400" dirty="0"/>
          </a:p>
        </p:txBody>
      </p:sp>
      <p:pic>
        <p:nvPicPr>
          <p:cNvPr id="18" name="Picture 17" descr="A close-up of a diagram&#10;&#10;AI-generated content may be incorrect.">
            <a:extLst>
              <a:ext uri="{FF2B5EF4-FFF2-40B4-BE49-F238E27FC236}">
                <a16:creationId xmlns:a16="http://schemas.microsoft.com/office/drawing/2014/main" id="{019FE868-AB75-F389-9C1C-B9195BAB2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6798" y="2301975"/>
            <a:ext cx="5764935" cy="1672123"/>
          </a:xfrm>
          <a:prstGeom prst="rect">
            <a:avLst/>
          </a:prstGeom>
        </p:spPr>
      </p:pic>
      <p:pic>
        <p:nvPicPr>
          <p:cNvPr id="19" name="Picture 18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18CD35A4-B55A-694B-8BA8-EFE9ACBF8F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54512" y="1927083"/>
            <a:ext cx="1234242" cy="790348"/>
          </a:xfrm>
          <a:prstGeom prst="rect">
            <a:avLst/>
          </a:prstGeom>
        </p:spPr>
      </p:pic>
      <p:pic>
        <p:nvPicPr>
          <p:cNvPr id="24" name="Picture 23" descr="A black rectangle with a black background&#10;&#10;AI-generated content may be incorrect.">
            <a:extLst>
              <a:ext uri="{FF2B5EF4-FFF2-40B4-BE49-F238E27FC236}">
                <a16:creationId xmlns:a16="http://schemas.microsoft.com/office/drawing/2014/main" id="{8AB5E5D7-7C15-B5F4-0841-FAFF168FF1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3478" y="4295097"/>
            <a:ext cx="6228522" cy="117947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84CAB21-1F51-BFB7-D818-16F97EE866FD}"/>
              </a:ext>
            </a:extLst>
          </p:cNvPr>
          <p:cNvSpPr txBox="1"/>
          <p:nvPr/>
        </p:nvSpPr>
        <p:spPr>
          <a:xfrm>
            <a:off x="1390838" y="2250606"/>
            <a:ext cx="416774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📈 </a:t>
            </a:r>
            <a:r>
              <a:rPr lang="en-A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Design</a:t>
            </a:r>
            <a:b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Silent articulation of 24 words across 6 categories, using a 4-phase trial protocol.</a:t>
            </a:r>
          </a:p>
          <a:p>
            <a:endParaRPr lang="en-A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🧩 </a:t>
            </a:r>
            <a:r>
              <a:rPr lang="en-A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&amp; Diversity</a:t>
            </a:r>
            <a:b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subjects × 16 sessions, over </a:t>
            </a:r>
            <a:r>
              <a:rPr lang="en-A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 hours</a:t>
            </a:r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EEG data, ~6000 trials per subject.</a:t>
            </a:r>
          </a:p>
          <a:p>
            <a:endParaRPr lang="en-A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🧠 </a:t>
            </a:r>
            <a:r>
              <a:rPr lang="en-A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EEG Acquisition</a:t>
            </a:r>
            <a:b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128-channel system, 1000 Hz sampling, 1–45 Hz filtering, ICA artifact removal.</a:t>
            </a:r>
          </a:p>
        </p:txBody>
      </p:sp>
    </p:spTree>
    <p:extLst>
      <p:ext uri="{BB962C8B-B14F-4D97-AF65-F5344CB8AC3E}">
        <p14:creationId xmlns:p14="http://schemas.microsoft.com/office/powerpoint/2010/main" val="121012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21041ED-3A3B-4610-8CEF-73A672C2D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721021" y="1909142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41.87%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04C5A-38EE-D077-0ECB-6367EB8F5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2911512" y="1909142"/>
            <a:ext cx="1980000" cy="198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A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8/10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E392EE-42CB-3080-F087-853785FF88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5106000" y="1909142"/>
            <a:ext cx="1980000" cy="198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A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1.06M</a:t>
            </a:r>
            <a:endParaRPr lang="en-A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90AAF7-FFE7-ACE5-8125-F1AFF9AED99F}"/>
              </a:ext>
            </a:extLst>
          </p:cNvPr>
          <p:cNvSpPr txBox="1"/>
          <p:nvPr/>
        </p:nvSpPr>
        <p:spPr>
          <a:xfrm>
            <a:off x="818052" y="4119641"/>
            <a:ext cx="1785939" cy="15696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AU" sz="1600" dirty="0"/>
              <a:t>🏆 </a:t>
            </a:r>
            <a:r>
              <a:rPr lang="en-AU" sz="1600" b="1" dirty="0"/>
              <a:t>Top Accuracy </a:t>
            </a:r>
          </a:p>
          <a:p>
            <a:pPr algn="ctr"/>
            <a:r>
              <a:rPr lang="en-AU" sz="1600" dirty="0"/>
              <a:t>BrainStack reaches </a:t>
            </a:r>
            <a:r>
              <a:rPr lang="en-AU" sz="1600" b="1" dirty="0"/>
              <a:t>41.87%</a:t>
            </a:r>
            <a:r>
              <a:rPr lang="en-AU" sz="1600" dirty="0"/>
              <a:t> average accuracy — highest among all models.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F90BA6C-BD7A-32D3-E37B-C8F6BE155B63}"/>
              </a:ext>
            </a:extLst>
          </p:cNvPr>
          <p:cNvSpPr txBox="1"/>
          <p:nvPr/>
        </p:nvSpPr>
        <p:spPr>
          <a:xfrm>
            <a:off x="2933833" y="4144877"/>
            <a:ext cx="1980000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AU" sz="1600" dirty="0"/>
              <a:t>📊 </a:t>
            </a:r>
            <a:r>
              <a:rPr lang="en-AU" sz="1600" b="1" dirty="0"/>
              <a:t>Robust Generalization</a:t>
            </a:r>
            <a:br>
              <a:rPr lang="en-AU" sz="1600" dirty="0"/>
            </a:br>
            <a:r>
              <a:rPr lang="en-AU" sz="1600" dirty="0"/>
              <a:t> Achieves top-1 accuracy on </a:t>
            </a:r>
            <a:r>
              <a:rPr lang="en-AU" sz="1600" b="1" dirty="0"/>
              <a:t>8 out of 10</a:t>
            </a:r>
            <a:r>
              <a:rPr lang="en-AU" sz="1600" dirty="0"/>
              <a:t> subjects.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1AA703-8F2B-2FBA-034D-ADF58785B464}"/>
              </a:ext>
            </a:extLst>
          </p:cNvPr>
          <p:cNvSpPr txBox="1"/>
          <p:nvPr/>
        </p:nvSpPr>
        <p:spPr>
          <a:xfrm>
            <a:off x="5106000" y="4144877"/>
            <a:ext cx="1980000" cy="15696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AU" sz="1600" dirty="0"/>
              <a:t>📉 </a:t>
            </a:r>
            <a:r>
              <a:rPr lang="en-AU" sz="1600" b="1" dirty="0"/>
              <a:t>Parameter Efficiency</a:t>
            </a:r>
            <a:br>
              <a:rPr lang="en-AU" sz="1600" dirty="0"/>
            </a:br>
            <a:r>
              <a:rPr lang="en-AU" sz="1600" dirty="0"/>
              <a:t> Only </a:t>
            </a:r>
            <a:r>
              <a:rPr lang="en-AU" sz="1600" b="1" dirty="0" err="1"/>
              <a:t>1.06M</a:t>
            </a:r>
            <a:r>
              <a:rPr lang="en-AU" sz="1600" dirty="0"/>
              <a:t> parameters — significantly smaller than </a:t>
            </a:r>
            <a:r>
              <a:rPr lang="en-AU" sz="1600" dirty="0" err="1"/>
              <a:t>LaBraM</a:t>
            </a:r>
            <a:r>
              <a:rPr lang="en-AU" sz="1600" dirty="0"/>
              <a:t> (</a:t>
            </a:r>
            <a:r>
              <a:rPr lang="en-AU" sz="1600" dirty="0" err="1"/>
              <a:t>5.8M</a:t>
            </a:r>
            <a:r>
              <a:rPr lang="en-AU" sz="1600" dirty="0"/>
              <a:t>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2A2E1-96EF-F771-3C0D-B0322182C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D09715-213A-C5FF-F99A-36B3144DA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37" y="1797786"/>
            <a:ext cx="4766552" cy="2825948"/>
          </a:xfrm>
          <a:prstGeom prst="rect">
            <a:avLst/>
          </a:prstGeom>
        </p:spPr>
      </p:pic>
      <p:sp>
        <p:nvSpPr>
          <p:cNvPr id="14" name="Title 3">
            <a:extLst>
              <a:ext uri="{FF2B5EF4-FFF2-40B4-BE49-F238E27FC236}">
                <a16:creationId xmlns:a16="http://schemas.microsoft.com/office/drawing/2014/main" id="{B90E7193-D79A-FD9D-AA2B-6B48D9588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854" y="304800"/>
            <a:ext cx="10326658" cy="872012"/>
          </a:xfrm>
        </p:spPr>
        <p:txBody>
          <a:bodyPr/>
          <a:lstStyle/>
          <a:p>
            <a:r>
              <a:rPr lang="en-AU" dirty="0"/>
              <a:t>BrainStack Achieves State-of-the-Art Performance</a:t>
            </a:r>
            <a:endParaRPr lang="en-GB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DD64435-CFD4-1A70-5376-6B30A6186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266" y="1176812"/>
            <a:ext cx="10654034" cy="498543"/>
          </a:xfrm>
        </p:spPr>
        <p:txBody>
          <a:bodyPr>
            <a:normAutofit fontScale="85000" lnSpcReduction="10000"/>
          </a:bodyPr>
          <a:lstStyle/>
          <a:p>
            <a:r>
              <a:rPr lang="en-AU" dirty="0"/>
              <a:t>Consistently outperforms strong CNN, Transformer-based, and Large Brain Model baselines on SS-EEG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DBC356-B907-19AF-2924-5738A552ACB1}"/>
              </a:ext>
            </a:extLst>
          </p:cNvPr>
          <p:cNvSpPr txBox="1"/>
          <p:nvPr/>
        </p:nvSpPr>
        <p:spPr>
          <a:xfrm>
            <a:off x="0" y="106169"/>
            <a:ext cx="1351652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973AA5-6656-90F8-1B93-7102244C43CE}"/>
              </a:ext>
            </a:extLst>
          </p:cNvPr>
          <p:cNvSpPr txBox="1"/>
          <p:nvPr/>
        </p:nvSpPr>
        <p:spPr>
          <a:xfrm>
            <a:off x="7483381" y="4413151"/>
            <a:ext cx="47665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 experimental results (average accuracy) comparison chart clearly shows the performance improvement of BrainStack compared to existing models (such as EEGNet, TCNet, etc.).</a:t>
            </a:r>
          </a:p>
        </p:txBody>
      </p:sp>
    </p:spTree>
    <p:extLst>
      <p:ext uri="{BB962C8B-B14F-4D97-AF65-F5344CB8AC3E}">
        <p14:creationId xmlns:p14="http://schemas.microsoft.com/office/powerpoint/2010/main" val="324547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B92B4-7023-1182-35E3-630ABA05A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Functional Insights from BrainStack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88653-0760-659B-9971-CD4687C79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266" y="1176812"/>
            <a:ext cx="9987618" cy="498543"/>
          </a:xfrm>
        </p:spPr>
        <p:txBody>
          <a:bodyPr/>
          <a:lstStyle/>
          <a:p>
            <a:r>
              <a:rPr lang="en-AU" dirty="0"/>
              <a:t>Visualization reveals spatiotemporal dynamics and region-task relationships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24C07D-3AD3-B9D7-3BA2-9B72B6AB4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54" y="4101132"/>
            <a:ext cx="6573540" cy="18559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100AD8-4AB7-A537-A281-56943A6B4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8263" y="1497093"/>
            <a:ext cx="4547654" cy="24160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BFBB80-533A-4CB7-AA32-21F10DA3059B}"/>
              </a:ext>
            </a:extLst>
          </p:cNvPr>
          <p:cNvSpPr txBox="1"/>
          <p:nvPr/>
        </p:nvSpPr>
        <p:spPr>
          <a:xfrm>
            <a:off x="7445053" y="4355927"/>
            <a:ext cx="4655507" cy="175432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dirty="0"/>
              <a:t>🔬 </a:t>
            </a:r>
            <a:r>
              <a:rPr lang="en-AU" b="1" dirty="0"/>
              <a:t>2. Task-Relevant Brain Areas</a:t>
            </a:r>
            <a:endParaRPr lang="en-AU" dirty="0"/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Occipital and Temporal regions consistently show strong activation during silent speech.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Suggests critical involvement of </a:t>
            </a:r>
            <a:r>
              <a:rPr lang="en-AU" b="1" dirty="0"/>
              <a:t>visual processing</a:t>
            </a:r>
            <a:r>
              <a:rPr lang="en-AU" dirty="0"/>
              <a:t> and </a:t>
            </a:r>
            <a:r>
              <a:rPr lang="en-AU" b="1" dirty="0"/>
              <a:t>phonological representation</a:t>
            </a:r>
            <a:r>
              <a:rPr lang="en-A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8D8C5-AE36-D9E7-39C2-5850F6136133}"/>
              </a:ext>
            </a:extLst>
          </p:cNvPr>
          <p:cNvSpPr txBox="1"/>
          <p:nvPr/>
        </p:nvSpPr>
        <p:spPr>
          <a:xfrm>
            <a:off x="603119" y="2166072"/>
            <a:ext cx="6421136" cy="1477328"/>
          </a:xfrm>
          <a:prstGeom prst="rect">
            <a:avLst/>
          </a:prstGeom>
          <a:noFill/>
          <a:ln>
            <a:solidFill>
              <a:srgbClr val="EA5146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dirty="0"/>
              <a:t>🧠 </a:t>
            </a:r>
            <a:r>
              <a:rPr lang="en-AU" b="1" dirty="0"/>
              <a:t>1. Temporal Progression</a:t>
            </a:r>
            <a:endParaRPr lang="en-AU" dirty="0"/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Input × Gradient analysis reveals a progression from early occipital activity (100–</a:t>
            </a:r>
            <a:r>
              <a:rPr lang="en-AU" dirty="0" err="1"/>
              <a:t>300ms</a:t>
            </a:r>
            <a:r>
              <a:rPr lang="en-AU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→ to broader </a:t>
            </a:r>
            <a:r>
              <a:rPr lang="en-AU" dirty="0" err="1"/>
              <a:t>fronto</a:t>
            </a:r>
            <a:r>
              <a:rPr lang="en-AU" dirty="0"/>
              <a:t>-temporal engagement (400–</a:t>
            </a:r>
            <a:r>
              <a:rPr lang="en-AU" dirty="0" err="1"/>
              <a:t>900ms</a:t>
            </a:r>
            <a:r>
              <a:rPr lang="en-AU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Reflects </a:t>
            </a:r>
            <a:r>
              <a:rPr lang="en-AU" b="1" dirty="0"/>
              <a:t>visual perception → internal articulation</a:t>
            </a:r>
            <a:r>
              <a:rPr lang="en-AU" dirty="0"/>
              <a:t> transition.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3EF4DC-4791-DCA3-0CD4-1965AF087B34}"/>
              </a:ext>
            </a:extLst>
          </p:cNvPr>
          <p:cNvSpPr txBox="1"/>
          <p:nvPr/>
        </p:nvSpPr>
        <p:spPr>
          <a:xfrm>
            <a:off x="7644346" y="3794760"/>
            <a:ext cx="4547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i="1" dirty="0"/>
              <a:t> Fig</a:t>
            </a:r>
            <a:r>
              <a:rPr lang="en-US" altLang="zh-CN" sz="1400" i="1" dirty="0"/>
              <a:t>. </a:t>
            </a:r>
            <a:r>
              <a:rPr lang="en-AU" sz="1400" i="1" dirty="0"/>
              <a:t>Fusion weight distributions per region (</a:t>
            </a:r>
            <a:r>
              <a:rPr lang="en-AU" sz="1400" i="1" dirty="0" err="1"/>
              <a:t>colored</a:t>
            </a:r>
            <a:r>
              <a:rPr lang="en-AU" sz="1400" i="1" dirty="0"/>
              <a:t> by subject accuracy)</a:t>
            </a:r>
            <a:endParaRPr lang="en-AU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DB061E-9CD9-0B16-5F19-9C0512BD4152}"/>
              </a:ext>
            </a:extLst>
          </p:cNvPr>
          <p:cNvSpPr txBox="1"/>
          <p:nvPr/>
        </p:nvSpPr>
        <p:spPr>
          <a:xfrm>
            <a:off x="1022020" y="5815549"/>
            <a:ext cx="6134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Fig. Temporal brain activation maps from attribution analysis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5282DC-2175-86FF-F6D7-1473B7CC5FFA}"/>
              </a:ext>
            </a:extLst>
          </p:cNvPr>
          <p:cNvSpPr txBox="1"/>
          <p:nvPr/>
        </p:nvSpPr>
        <p:spPr>
          <a:xfrm>
            <a:off x="0" y="106169"/>
            <a:ext cx="1351652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F3FFE9F3-08A0-1AE4-BED8-9B2CDC27D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</p:spPr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764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1D3FA-F14D-8756-549A-EF46BEB43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Experiments: Cross-Subject and Public Dataset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3B250-675C-C278-3299-2B8BDB4052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Generalization of BrainStack across subjects and datasets is validated</a:t>
            </a:r>
            <a:r>
              <a:rPr lang="zh-CN" altLang="en-US" dirty="0"/>
              <a:t> </a:t>
            </a:r>
            <a:r>
              <a:rPr lang="en-US" altLang="zh-CN" dirty="0"/>
              <a:t>here.</a:t>
            </a:r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F4E046-516F-3C23-58A7-DC4B6289EA8D}"/>
              </a:ext>
            </a:extLst>
          </p:cNvPr>
          <p:cNvSpPr txBox="1"/>
          <p:nvPr/>
        </p:nvSpPr>
        <p:spPr>
          <a:xfrm>
            <a:off x="0" y="106169"/>
            <a:ext cx="1351652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E091CD-6D03-BAF7-F689-66A8DCB16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2" y="2254443"/>
            <a:ext cx="7772400" cy="13950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313EF4-D42C-EB5A-AC2E-65ADB8A04D47}"/>
              </a:ext>
            </a:extLst>
          </p:cNvPr>
          <p:cNvSpPr txBox="1"/>
          <p:nvPr/>
        </p:nvSpPr>
        <p:spPr>
          <a:xfrm>
            <a:off x="4150922" y="2048585"/>
            <a:ext cx="762395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Table 1: Performance comparison on the SS-EEG dataset under the cross-subject setting.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849EF2-3D0D-703F-F3B6-D018CBBEA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2" y="4490416"/>
            <a:ext cx="7772400" cy="12345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937EC7-3558-4109-7B72-5B1C719B7A6F}"/>
              </a:ext>
            </a:extLst>
          </p:cNvPr>
          <p:cNvSpPr txBox="1"/>
          <p:nvPr/>
        </p:nvSpPr>
        <p:spPr>
          <a:xfrm>
            <a:off x="4309756" y="4227247"/>
            <a:ext cx="73062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2:  </a:t>
            </a:r>
            <a:r>
              <a:rPr lang="en-A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comparison on the Thinking Out Loud dataset.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268E7A-E136-08A5-213E-E48EDC2D28B7}"/>
              </a:ext>
            </a:extLst>
          </p:cNvPr>
          <p:cNvSpPr txBox="1"/>
          <p:nvPr/>
        </p:nvSpPr>
        <p:spPr>
          <a:xfrm>
            <a:off x="575952" y="1878123"/>
            <a:ext cx="336269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Cross-subject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BrainStack achieves the highest average accuracy (8.84%)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Consistent gains observed across most subjects, indicating better generalization.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3CC7E3-596E-4332-0968-5016943E6C10}"/>
              </a:ext>
            </a:extLst>
          </p:cNvPr>
          <p:cNvSpPr txBox="1"/>
          <p:nvPr/>
        </p:nvSpPr>
        <p:spPr>
          <a:xfrm>
            <a:off x="575952" y="3988417"/>
            <a:ext cx="315290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Thinking Out Loud dataset</a:t>
            </a:r>
          </a:p>
          <a:p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BrainStack: best accuracy 34.83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Despite the small vocabulary (4 Spanish words), BrainStack effectively captures distributed neural patterns.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F1047CDF-B0CC-19D5-B9B1-F5F3ADF65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</p:spPr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26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2645C-D2FE-EB18-BC40-4E406292A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0FC54-DEB0-9E80-392F-C95AF25DE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How Each Component Matters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57F9F-E5C9-C250-176B-D8AB203F0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Ablation study confirms the impact of fusion, architecture, and distillation 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090AD7-1FEE-52FA-90D3-6279887E7C35}"/>
              </a:ext>
            </a:extLst>
          </p:cNvPr>
          <p:cNvSpPr txBox="1"/>
          <p:nvPr/>
        </p:nvSpPr>
        <p:spPr>
          <a:xfrm>
            <a:off x="0" y="106169"/>
            <a:ext cx="1351652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9EE44A-3B28-18A6-0E5E-8018D7FF5AFF}"/>
              </a:ext>
            </a:extLst>
          </p:cNvPr>
          <p:cNvSpPr txBox="1"/>
          <p:nvPr/>
        </p:nvSpPr>
        <p:spPr>
          <a:xfrm>
            <a:off x="1602632" y="2023588"/>
            <a:ext cx="8283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Table.1</a:t>
            </a:r>
            <a:r>
              <a:rPr lang="en-GB" dirty="0"/>
              <a:t> Ablation study on expert architecture, routing mechanism and loss design.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9D6881-66C3-CB42-B630-FD9A65FBAA2A}"/>
              </a:ext>
            </a:extLst>
          </p:cNvPr>
          <p:cNvSpPr txBox="1"/>
          <p:nvPr/>
        </p:nvSpPr>
        <p:spPr>
          <a:xfrm>
            <a:off x="1125736" y="4921857"/>
            <a:ext cx="9940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Adaptive routing, distillation, and heterogeneous design contribute significantly.</a:t>
            </a:r>
          </a:p>
          <a:p>
            <a:r>
              <a:rPr lang="en-AU" dirty="0"/>
              <a:t>BrainStack achieves the best performance (</a:t>
            </a:r>
            <a:r>
              <a:rPr lang="en-AU" b="1" dirty="0"/>
              <a:t>41.63%</a:t>
            </a:r>
            <a:r>
              <a:rPr lang="en-AU" dirty="0"/>
              <a:t>) with only </a:t>
            </a:r>
            <a:r>
              <a:rPr lang="en-AU" b="1" dirty="0" err="1"/>
              <a:t>1.06M</a:t>
            </a:r>
            <a:r>
              <a:rPr lang="en-AU" dirty="0"/>
              <a:t> parameters.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99E1D-7E16-B209-1079-79850A98C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</p:spPr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0371C5-FAC7-0058-A3F9-8431B1BBB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315" y="2408940"/>
            <a:ext cx="9782292" cy="238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89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3C1D8-36F9-AE07-7765-2DD2959CC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65225A-3CE5-3738-29A2-7EB97F8AB86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6266" y="1947697"/>
            <a:ext cx="4769769" cy="3974885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🎯 Conclusion</a:t>
            </a: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introduce BrainStack, a functionally guided Neuro–Mixture-of-Experts framework for EEG-based silent speech decoding.</a:t>
            </a: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combining global context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modeling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regional expert specialization, adaptive expert routing, and hierarchical distillation, BrainStack achieves state-of-the-art performance while remaining lightweight, modular, and interpretable.</a:t>
            </a:r>
          </a:p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⚠️ Limitations</a:t>
            </a:r>
          </a:p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Cross-subject generalization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still limited; model adaptation remains challenging.</a:t>
            </a:r>
          </a:p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Latency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real-time BCI inference was not optimized in this work.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AA2051-E9E6-9BE4-F5D5-2B0EC6FED1CE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5544393" y="3847315"/>
            <a:ext cx="3515385" cy="1976435"/>
          </a:xfrm>
        </p:spPr>
        <p:txBody>
          <a:bodyPr/>
          <a:lstStyle/>
          <a:p>
            <a:r>
              <a:rPr lang="en-A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work-1</a:t>
            </a:r>
          </a:p>
          <a:p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Limited generalization across subjects and sessions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BB0F1A-ADD6-5B3E-F370-A9A42071E0C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9059779" y="3842720"/>
            <a:ext cx="2422217" cy="1976435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🚀 </a:t>
            </a:r>
            <a:r>
              <a:rPr lang="en-A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work-2</a:t>
            </a:r>
            <a:endParaRPr lang="en-A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optimization for low-latency deployment in online BCI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472D24-E441-DFAA-B98A-DA445A10C20C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5544393" y="1882718"/>
            <a:ext cx="2422217" cy="1976435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🔥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we solve</a:t>
            </a:r>
            <a:endParaRPr lang="en-A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 global &amp; regional modelling via adaptive routing.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331F6B6-2E1C-3595-CADC-C243CA8B60AD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7966610" y="1878123"/>
            <a:ext cx="3515387" cy="1976435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🛠️  </a:t>
            </a:r>
            <a:r>
              <a:rPr lang="en-A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we achieve</a:t>
            </a:r>
            <a:endParaRPr lang="en-A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SOTA accuracy (41.64%) on SS-EEG with only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1.06M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parameters</a:t>
            </a:r>
          </a:p>
          <a:p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1A8120-F815-08D1-D273-D63397428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E61FCE-9D19-AAB5-242D-13098BBF9BB7}"/>
              </a:ext>
            </a:extLst>
          </p:cNvPr>
          <p:cNvSpPr txBox="1"/>
          <p:nvPr/>
        </p:nvSpPr>
        <p:spPr>
          <a:xfrm>
            <a:off x="0" y="106169"/>
            <a:ext cx="1287532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16" name="Title 7">
            <a:extLst>
              <a:ext uri="{FF2B5EF4-FFF2-40B4-BE49-F238E27FC236}">
                <a16:creationId xmlns:a16="http://schemas.microsoft.com/office/drawing/2014/main" id="{4D0E3B6F-5716-3F8B-1E18-1DD80ED09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854" y="495713"/>
            <a:ext cx="10326658" cy="673974"/>
          </a:xfrm>
        </p:spPr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Contributions and Open Challenges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30CCA54-6861-88EB-F764-563C834C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266" y="1169687"/>
            <a:ext cx="10326658" cy="591362"/>
          </a:xfrm>
        </p:spPr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BrainStack provides a robust and interpretable EEG decoding framework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64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 flipH="1">
            <a:off x="0" y="304384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81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1"/>
          <p:cNvSpPr txBox="1"/>
          <p:nvPr/>
        </p:nvSpPr>
        <p:spPr>
          <a:xfrm flipH="1">
            <a:off x="0" y="6742444"/>
            <a:ext cx="12192000" cy="115556"/>
          </a:xfrm>
          <a:prstGeom prst="rect">
            <a:avLst/>
          </a:prstGeom>
          <a:solidFill>
            <a:srgbClr val="7194C4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3845570" y="2195333"/>
            <a:ext cx="468000" cy="492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326DED">
                    <a:alpha val="100000"/>
                  </a:srgbClr>
                </a:solidFill>
                <a:latin typeface="Times New Roman" panose="02020603050405020304" pitchFamily="18" charset="0"/>
                <a:ea typeface="OPPOSans H"/>
                <a:cs typeface="Times New Roman" panose="02020603050405020304" pitchFamily="18" charset="0"/>
              </a:rPr>
              <a:t>1.</a:t>
            </a: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4318900" y="2227927"/>
            <a:ext cx="7200000" cy="1037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kumimoji="1" lang="en-US" altLang="zh-CN" sz="24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Times New Roman" panose="02020603050405020304" pitchFamily="18" charset="0"/>
                <a:ea typeface="Source Han Sans CN Bold Bold"/>
                <a:cs typeface="Times New Roman" panose="02020603050405020304" pitchFamily="18" charset="0"/>
              </a:rPr>
              <a:t>Introduction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845571" y="1028700"/>
            <a:ext cx="2384906" cy="582735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3200" dirty="0">
                <a:ln w="12700">
                  <a:noFill/>
                </a:ln>
                <a:solidFill>
                  <a:srgbClr val="326DED">
                    <a:alpha val="100000"/>
                  </a:srgbClr>
                </a:solidFill>
                <a:latin typeface="Times New Roman" panose="02020603050405020304" pitchFamily="18" charset="0"/>
                <a:ea typeface="OPPOSans H"/>
                <a:cs typeface="Times New Roman" panose="02020603050405020304" pitchFamily="18" charset="0"/>
              </a:rPr>
              <a:t>Contents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标题 1"/>
          <p:cNvCxnSpPr/>
          <p:nvPr/>
        </p:nvCxnSpPr>
        <p:spPr>
          <a:xfrm flipH="1">
            <a:off x="3845570" y="1659920"/>
            <a:ext cx="4558651" cy="0"/>
          </a:xfrm>
          <a:prstGeom prst="line">
            <a:avLst/>
          </a:prstGeom>
          <a:noFill/>
          <a:ln w="12700" cap="sq">
            <a:solidFill>
              <a:schemeClr val="tx1"/>
            </a:solidFill>
            <a:miter/>
          </a:ln>
        </p:spPr>
      </p:cxnSp>
      <p:sp>
        <p:nvSpPr>
          <p:cNvPr id="8" name="标题 1"/>
          <p:cNvSpPr txBox="1"/>
          <p:nvPr/>
        </p:nvSpPr>
        <p:spPr>
          <a:xfrm>
            <a:off x="6193462" y="1146056"/>
            <a:ext cx="692328" cy="41624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-1" y="0"/>
            <a:ext cx="2657476" cy="6858000"/>
          </a:xfrm>
          <a:prstGeom prst="rect">
            <a:avLst/>
          </a:prstGeom>
          <a:solidFill>
            <a:srgbClr val="476AAA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095880" y="0"/>
            <a:ext cx="169707" cy="6858000"/>
          </a:xfrm>
          <a:prstGeom prst="rect">
            <a:avLst/>
          </a:prstGeom>
          <a:solidFill>
            <a:schemeClr val="bg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713739" y="0"/>
            <a:ext cx="169707" cy="6858000"/>
          </a:xfrm>
          <a:prstGeom prst="rect">
            <a:avLst/>
          </a:prstGeom>
          <a:solidFill>
            <a:schemeClr val="bg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331597" y="0"/>
            <a:ext cx="169707" cy="6858000"/>
          </a:xfrm>
          <a:prstGeom prst="rect">
            <a:avLst/>
          </a:prstGeom>
          <a:solidFill>
            <a:schemeClr val="bg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3845570" y="3294765"/>
            <a:ext cx="468000" cy="492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326DED">
                    <a:alpha val="100000"/>
                  </a:srgbClr>
                </a:solidFill>
                <a:latin typeface="Times New Roman" panose="02020603050405020304" pitchFamily="18" charset="0"/>
                <a:ea typeface="OPPOSans H"/>
                <a:cs typeface="Times New Roman" panose="02020603050405020304" pitchFamily="18" charset="0"/>
              </a:rPr>
              <a:t>2.</a:t>
            </a:r>
            <a:endParaRPr kumimoji="1"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4318900" y="3323898"/>
            <a:ext cx="7200000" cy="1037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kumimoji="1" lang="en-US" altLang="zh-CN" sz="24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Times New Roman" panose="02020603050405020304" pitchFamily="18" charset="0"/>
                <a:ea typeface="Source Han Sans CN Bold Bold"/>
                <a:cs typeface="Times New Roman" panose="02020603050405020304" pitchFamily="18" charset="0"/>
              </a:rPr>
              <a:t>Methodology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3845570" y="4394197"/>
            <a:ext cx="468000" cy="492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 dirty="0">
                <a:ln w="12700">
                  <a:noFill/>
                </a:ln>
                <a:solidFill>
                  <a:srgbClr val="326DED">
                    <a:alpha val="100000"/>
                  </a:srgbClr>
                </a:solidFill>
                <a:latin typeface="Times New Roman" panose="02020603050405020304" pitchFamily="18" charset="0"/>
                <a:ea typeface="OPPOSans H"/>
                <a:cs typeface="Times New Roman" panose="02020603050405020304" pitchFamily="18" charset="0"/>
              </a:rPr>
              <a:t>3.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4318900" y="4419869"/>
            <a:ext cx="7200000" cy="1037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kumimoji="1" lang="en-US" altLang="zh-CN" sz="24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Times New Roman" panose="02020603050405020304" pitchFamily="18" charset="0"/>
                <a:ea typeface="Source Han Sans CN Bold Bold"/>
                <a:cs typeface="Times New Roman" panose="02020603050405020304" pitchFamily="18" charset="0"/>
              </a:rPr>
              <a:t>Experiments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E4F8BA2F-E622-536A-8142-CA8F4C5F23D8}"/>
              </a:ext>
            </a:extLst>
          </p:cNvPr>
          <p:cNvSpPr txBox="1"/>
          <p:nvPr/>
        </p:nvSpPr>
        <p:spPr>
          <a:xfrm>
            <a:off x="3845570" y="5493629"/>
            <a:ext cx="468000" cy="492443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 dirty="0">
                <a:ln w="12700">
                  <a:noFill/>
                </a:ln>
                <a:solidFill>
                  <a:srgbClr val="326DED">
                    <a:alpha val="100000"/>
                  </a:srgbClr>
                </a:solidFill>
                <a:latin typeface="Times New Roman" panose="02020603050405020304" pitchFamily="18" charset="0"/>
                <a:ea typeface="OPPOSans H"/>
                <a:cs typeface="Times New Roman" panose="02020603050405020304" pitchFamily="18" charset="0"/>
              </a:rPr>
              <a:t>4.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8AC35880-97A3-6677-826D-397F6C876050}"/>
              </a:ext>
            </a:extLst>
          </p:cNvPr>
          <p:cNvSpPr txBox="1"/>
          <p:nvPr/>
        </p:nvSpPr>
        <p:spPr>
          <a:xfrm>
            <a:off x="4318900" y="5515841"/>
            <a:ext cx="7200000" cy="1037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kumimoji="1" lang="en-US" altLang="zh-CN" sz="24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Times New Roman" panose="02020603050405020304" pitchFamily="18" charset="0"/>
                <a:ea typeface="Source Han Sans CN Bold Bold"/>
                <a:cs typeface="Times New Roman" panose="02020603050405020304" pitchFamily="18" charset="0"/>
              </a:rPr>
              <a:t>Conclusion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63587-C43B-0BF6-BAFA-366CAB25B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C6D0D25-FE12-5A19-91BD-08E99F8B6ED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15998" y="4015654"/>
            <a:ext cx="10966401" cy="1973937"/>
          </a:xfrm>
        </p:spPr>
        <p:txBody>
          <a:bodyPr>
            <a:normAutofit/>
          </a:bodyPr>
          <a:lstStyle/>
          <a:p>
            <a:pPr>
              <a:spcAft>
                <a:spcPts val="300"/>
              </a:spcAft>
            </a:pP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Silent speech decoding: </a:t>
            </a: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signals are noisy and the activation pattern is spatially diverse.</a:t>
            </a:r>
          </a:p>
          <a:p>
            <a:pPr>
              <a:spcAft>
                <a:spcPts val="300"/>
              </a:spcAft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address this,</a:t>
            </a:r>
          </a:p>
          <a:p>
            <a:pPr marL="285750" indent="-285750">
              <a:spcAft>
                <a:spcPts val="300"/>
              </a:spcAft>
              <a:buFont typeface="Wingdings" pitchFamily="2" charset="2"/>
              <a:buChar char="Ø"/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propose </a:t>
            </a: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BrainStack</a:t>
            </a: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Neuro-</a:t>
            </a:r>
            <a:r>
              <a:rPr lang="en-A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framework.</a:t>
            </a:r>
          </a:p>
          <a:p>
            <a:pPr marL="285750" indent="-285750">
              <a:spcAft>
                <a:spcPts val="300"/>
              </a:spcAft>
              <a:buFont typeface="Wingdings" pitchFamily="2" charset="2"/>
              <a:buChar char="Ø"/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introduce </a:t>
            </a: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SS-EEG</a:t>
            </a: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large-scale silent speech dataset (12 subjects, 24 words, 120+ hours).</a:t>
            </a:r>
          </a:p>
          <a:p>
            <a:pPr marL="285750" indent="-285750">
              <a:spcAft>
                <a:spcPts val="300"/>
              </a:spcAft>
              <a:buFont typeface="Wingdings" pitchFamily="2" charset="2"/>
              <a:buChar char="Ø"/>
            </a:pP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BrainStack achieves SOTA performance </a:t>
            </a:r>
            <a:r>
              <a:rPr lang="en-A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(41.87%)</a:t>
            </a:r>
            <a:r>
              <a:rPr lang="en-A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offers a scalable BCI solution.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CD1504-14EF-82CC-A2EC-233E77369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498543"/>
          </a:xfrm>
          <a:solidFill>
            <a:schemeClr val="tx2">
              <a:lumMod val="90000"/>
              <a:lumOff val="1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A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solve the problem of eeg-based neural language decoding.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78A843-C63A-181B-E007-8DC620129620}"/>
              </a:ext>
            </a:extLst>
          </p:cNvPr>
          <p:cNvGrpSpPr/>
          <p:nvPr/>
        </p:nvGrpSpPr>
        <p:grpSpPr>
          <a:xfrm>
            <a:off x="8465150" y="1309530"/>
            <a:ext cx="3442447" cy="2311512"/>
            <a:chOff x="8477026" y="1760792"/>
            <a:chExt cx="3442447" cy="231151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DBCE1BF-2A6D-CEEB-A9E3-264380F61479}"/>
                </a:ext>
              </a:extLst>
            </p:cNvPr>
            <p:cNvSpPr/>
            <p:nvPr/>
          </p:nvSpPr>
          <p:spPr>
            <a:xfrm>
              <a:off x="8477026" y="1760792"/>
              <a:ext cx="3442447" cy="2308324"/>
            </a:xfrm>
            <a:prstGeom prst="rect">
              <a:avLst/>
            </a:prstGeom>
            <a:noFill/>
            <a:ln w="9525"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31E3659-029C-663E-B662-4503C4736542}"/>
                </a:ext>
              </a:extLst>
            </p:cNvPr>
            <p:cNvSpPr txBox="1"/>
            <p:nvPr/>
          </p:nvSpPr>
          <p:spPr>
            <a:xfrm>
              <a:off x="8595808" y="1763980"/>
              <a:ext cx="3217207" cy="23083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AU" sz="1600" b="1" dirty="0"/>
                <a:t>Figure 1: BrainStack pipeline.</a:t>
              </a:r>
              <a:endParaRPr lang="en-AU" sz="1600" dirty="0"/>
            </a:p>
            <a:p>
              <a:r>
                <a:rPr lang="en-AU" sz="1600" dirty="0"/>
                <a:t>Silent-speech EEG is collected, partitioned into functional cortical regions, and processed by a </a:t>
              </a:r>
              <a:r>
                <a:rPr lang="en-AU" sz="1600" dirty="0" err="1"/>
                <a:t>CTNet</a:t>
              </a:r>
              <a:r>
                <a:rPr lang="en-AU" sz="1600" dirty="0"/>
                <a:t> global expert and multiple </a:t>
              </a:r>
              <a:r>
                <a:rPr lang="en-AU" sz="1600" dirty="0" err="1"/>
                <a:t>CNet</a:t>
              </a:r>
              <a:r>
                <a:rPr lang="en-AU" sz="1600" dirty="0"/>
                <a:t> regional experts. An adaptive routing gate integrates their representations to classify 24 silent words.</a:t>
              </a:r>
            </a:p>
          </p:txBody>
        </p:sp>
      </p:grp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85674AA4-AE10-818E-79EA-B04848CDBDF0}"/>
              </a:ext>
            </a:extLst>
          </p:cNvPr>
          <p:cNvSpPr txBox="1">
            <a:spLocks/>
          </p:cNvSpPr>
          <p:nvPr/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diagram of a brain&#10;&#10;AI-generated content may be incorrect.">
            <a:extLst>
              <a:ext uri="{FF2B5EF4-FFF2-40B4-BE49-F238E27FC236}">
                <a16:creationId xmlns:a16="http://schemas.microsoft.com/office/drawing/2014/main" id="{47ADF898-957D-7566-0299-F10F1F546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48" y="1002717"/>
            <a:ext cx="7772400" cy="263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7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95687C-910D-6346-9F29-BCD3C3E32370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6266" y="1947697"/>
            <a:ext cx="4769769" cy="3974885"/>
          </a:xfrm>
          <a:noFill/>
        </p:spPr>
        <p:txBody>
          <a:bodyPr>
            <a:normAutofit/>
          </a:bodyPr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EEG signals arise from over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billions of neurons firing in parallel across different brain regions.</a:t>
            </a:r>
            <a:b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most decoding models treat the brain as a homogeneous space, ignoring functional specialization.</a:t>
            </a:r>
            <a:b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leads to poor generalization, overfitting to global noise, and failure to capture localized cognitive dynamics.</a:t>
            </a: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build better BCI systems, we must embrace the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modular, spatial nature of the brain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and design models that reflect it.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178FBE-E8F7-8F41-BDD4-63C5E034901F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BCI Needs </a:t>
            </a: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Silent speech decoding requires fine-grained, region-aware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modeling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99921F-650C-624F-891F-D7252E333FEC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Insight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 each brain region as an expert; combine them smartly.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7049A8-9E52-8F41-9CB6-3BBEB20A1B52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>
            <a:normAutofit/>
          </a:bodyPr>
          <a:lstStyle/>
          <a:p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EEG decoding is noisy, unstable, and poorly localized.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0F7FBA-ADEE-F740-863E-8042111B0E53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>
            <a:normAutofit/>
          </a:bodyPr>
          <a:lstStyle/>
          <a:p>
            <a:r>
              <a:rPr lang="en-A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Limitation of Prior Work</a:t>
            </a:r>
            <a:endParaRPr lang="en-A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models ignore functional brain regions.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6C4B031-7BC8-E9FB-5ACE-42859C7B48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EEG is complex, noisy, and functionally diverse — one-size-fits-all models fall short.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7007E516-2E11-F738-BA64-4F429566F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854" y="304800"/>
            <a:ext cx="11030746" cy="872012"/>
          </a:xfrm>
        </p:spPr>
        <p:txBody>
          <a:bodyPr>
            <a:normAutofit/>
          </a:bodyPr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Motivation: Why Region-Aware EEG Decoding?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615D51-BE7C-E588-FEF7-4A9C8C9E6CD2}"/>
              </a:ext>
            </a:extLst>
          </p:cNvPr>
          <p:cNvSpPr txBox="1"/>
          <p:nvPr/>
        </p:nvSpPr>
        <p:spPr>
          <a:xfrm>
            <a:off x="0" y="106169"/>
            <a:ext cx="1494320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287403-EC85-8498-AE8C-92BEECBA2FAF}"/>
              </a:ext>
            </a:extLst>
          </p:cNvPr>
          <p:cNvSpPr/>
          <p:nvPr/>
        </p:nvSpPr>
        <p:spPr>
          <a:xfrm>
            <a:off x="0" y="6190488"/>
            <a:ext cx="12192000" cy="667512"/>
          </a:xfrm>
          <a:prstGeom prst="rect">
            <a:avLst/>
          </a:prstGeom>
          <a:solidFill>
            <a:srgbClr val="EBEB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4402731E-11EE-329A-EE96-579B0EA60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FA37-3D95-DD4F-A79E-5508DFB6D2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98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B58A7-471A-D54C-87E8-50973B8D2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Contributions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A06175AC-43FB-D31B-431B-6DF76BD5F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BrainStack introduces a functionally guided heterogeneous Neuro-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regional experts, adaptive routing, and hierarchical distillation.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D71D558-EF0A-CF3D-20C0-48E6051428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32024A-71B5-364A-9C04-AEA9384BA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1823714"/>
            <a:ext cx="12192000" cy="0"/>
          </a:xfrm>
          <a:prstGeom prst="line">
            <a:avLst/>
          </a:prstGeom>
          <a:ln w="5334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9B4DD60-56C3-27DD-DE0C-C2EB16BB3A69}"/>
              </a:ext>
            </a:extLst>
          </p:cNvPr>
          <p:cNvSpPr txBox="1"/>
          <p:nvPr/>
        </p:nvSpPr>
        <p:spPr>
          <a:xfrm>
            <a:off x="0" y="106169"/>
            <a:ext cx="1494961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DAF5437B-15F8-B3E9-D0C0-A99005059573}"/>
              </a:ext>
            </a:extLst>
          </p:cNvPr>
          <p:cNvSpPr txBox="1">
            <a:spLocks/>
          </p:cNvSpPr>
          <p:nvPr/>
        </p:nvSpPr>
        <p:spPr>
          <a:xfrm>
            <a:off x="762024" y="3603205"/>
            <a:ext cx="4466646" cy="2162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A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Modular Architecture: BrainStack employs a heterogeneous Neuro–Mixture-of-Experts composed of one global </a:t>
            </a:r>
            <a:r>
              <a:rPr lang="en-A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CTNet</a:t>
            </a:r>
            <a:r>
              <a:rPr lang="en-A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expert and seven regional </a:t>
            </a:r>
            <a:r>
              <a:rPr lang="en-A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CNet</a:t>
            </a:r>
            <a:r>
              <a:rPr lang="en-A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experts, each aligned to a distinct functional brain region.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734A67A5-D867-D11B-03F9-661D6F65DE14}"/>
              </a:ext>
            </a:extLst>
          </p:cNvPr>
          <p:cNvSpPr txBox="1">
            <a:spLocks/>
          </p:cNvSpPr>
          <p:nvPr/>
        </p:nvSpPr>
        <p:spPr>
          <a:xfrm>
            <a:off x="5417806" y="2222406"/>
            <a:ext cx="5064433" cy="2000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None/>
              <a:defRPr lang="en-AU" sz="1800" kern="120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Adaptive Expert Routing + Hierarchical Distillation</a:t>
            </a:r>
            <a:r>
              <a:rPr lang="en-A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We introduce an adaptive expert-routing gate for fusing global and regional representations, and apply KL-based top-down distillation from the global expert to supervise regional experts.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E94BD928-18B1-4E6B-E822-A66603EA3882}"/>
              </a:ext>
            </a:extLst>
          </p:cNvPr>
          <p:cNvSpPr txBox="1">
            <a:spLocks/>
          </p:cNvSpPr>
          <p:nvPr/>
        </p:nvSpPr>
        <p:spPr>
          <a:xfrm>
            <a:off x="6096000" y="4243190"/>
            <a:ext cx="4386240" cy="1924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None/>
              <a:defRPr lang="en-AU" sz="1800" kern="120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Large-Scale Dataset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SS-EEG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introduce </a:t>
            </a:r>
            <a:r>
              <a:rPr lang="en-A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SS-EEG</a:t>
            </a: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one of the largest silent speech EEG datasets — </a:t>
            </a:r>
            <a:r>
              <a:rPr lang="en-A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subjects</a:t>
            </a: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words</a:t>
            </a: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over </a:t>
            </a:r>
            <a:r>
              <a:rPr lang="en-A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hours</a:t>
            </a:r>
            <a:r>
              <a:rPr lang="en-A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EEG recordings.</a:t>
            </a:r>
          </a:p>
        </p:txBody>
      </p:sp>
      <p:pic>
        <p:nvPicPr>
          <p:cNvPr id="34" name="Picture 37">
            <a:extLst>
              <a:ext uri="{FF2B5EF4-FFF2-40B4-BE49-F238E27FC236}">
                <a16:creationId xmlns:a16="http://schemas.microsoft.com/office/drawing/2014/main" id="{15DCE00B-3493-D036-CE04-C3659012F3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49089" y="2786420"/>
            <a:ext cx="540000" cy="540000"/>
          </a:xfrm>
          <a:prstGeom prst="rect">
            <a:avLst/>
          </a:prstGeom>
        </p:spPr>
      </p:pic>
      <p:pic>
        <p:nvPicPr>
          <p:cNvPr id="35" name="Picture 3">
            <a:extLst>
              <a:ext uri="{FF2B5EF4-FFF2-40B4-BE49-F238E27FC236}">
                <a16:creationId xmlns:a16="http://schemas.microsoft.com/office/drawing/2014/main" id="{A584C884-677D-213A-F3E1-6246CFCDEBFB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690120" y="2122758"/>
            <a:ext cx="538550" cy="540000"/>
          </a:xfrm>
          <a:prstGeom prst="rect">
            <a:avLst/>
          </a:prstGeom>
        </p:spPr>
      </p:pic>
      <p:pic>
        <p:nvPicPr>
          <p:cNvPr id="36" name="Picture 44">
            <a:extLst>
              <a:ext uri="{FF2B5EF4-FFF2-40B4-BE49-F238E27FC236}">
                <a16:creationId xmlns:a16="http://schemas.microsoft.com/office/drawing/2014/main" id="{92DBA934-8904-7999-036C-BB6EC0C2A0FE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182" b="5182"/>
          <a:stretch/>
        </p:blipFill>
        <p:spPr>
          <a:xfrm>
            <a:off x="10482240" y="4494286"/>
            <a:ext cx="60243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3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>
            <a:extLst>
              <a:ext uri="{FF2B5EF4-FFF2-40B4-BE49-F238E27FC236}">
                <a16:creationId xmlns:a16="http://schemas.microsoft.com/office/drawing/2014/main" id="{C40167C1-1622-3881-4CFA-583CD5569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854" y="304800"/>
            <a:ext cx="10326658" cy="872012"/>
          </a:xfrm>
        </p:spPr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Cortical Parcellation: 7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RoIs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73D05D9E-AA8A-680B-9C2D-B7435EB06864}"/>
              </a:ext>
            </a:extLst>
          </p:cNvPr>
          <p:cNvSpPr txBox="1">
            <a:spLocks/>
          </p:cNvSpPr>
          <p:nvPr/>
        </p:nvSpPr>
        <p:spPr>
          <a:xfrm>
            <a:off x="636266" y="1176812"/>
            <a:ext cx="10318246" cy="49854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decompose EEG channels into 7 ROIs to enable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localized decoding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expert specialization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region-aware fusion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BrainStack.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5C389B-0705-E31B-9F43-C9258F6A2F43}"/>
              </a:ext>
            </a:extLst>
          </p:cNvPr>
          <p:cNvSpPr txBox="1"/>
          <p:nvPr/>
        </p:nvSpPr>
        <p:spPr>
          <a:xfrm>
            <a:off x="0" y="106169"/>
            <a:ext cx="1525418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6C6136-2C57-0906-6B3C-EDE4242F10C1}"/>
              </a:ext>
            </a:extLst>
          </p:cNvPr>
          <p:cNvSpPr txBox="1"/>
          <p:nvPr/>
        </p:nvSpPr>
        <p:spPr>
          <a:xfrm>
            <a:off x="865093" y="4844817"/>
            <a:ext cx="61251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(Cyan):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Prefrontal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(Purple):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Frontal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(Dark Blue):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Central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(Green):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Left-Temporal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897FD7-273E-DABB-9999-6DF03D1626F4}"/>
              </a:ext>
            </a:extLst>
          </p:cNvPr>
          <p:cNvSpPr txBox="1"/>
          <p:nvPr/>
        </p:nvSpPr>
        <p:spPr>
          <a:xfrm>
            <a:off x="4479701" y="4839541"/>
            <a:ext cx="61251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(Orange):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Right-Temporal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(Yellow):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Parietal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RoI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(Light Gray):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Occipital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CBF2612-4F48-43DF-F119-A4CD8C7DC3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5093" y="1675354"/>
            <a:ext cx="9049729" cy="2716961"/>
          </a:xfrm>
          <a:prstGeom prst="rect">
            <a:avLst/>
          </a:pr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6A3237C-3C27-68F4-D7BB-A245082F8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</p:spPr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858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D7AF30-1108-66DB-63F4-CD963AE16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BrainStac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k: architecture overview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C75276-1A6A-F6E9-D1F2-0A53AE036F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u="sng" dirty="0"/>
              <a:t>Neuro</a:t>
            </a:r>
            <a:r>
              <a:rPr lang="en-AU" dirty="0"/>
              <a:t>-</a:t>
            </a:r>
            <a:r>
              <a:rPr lang="en-AU" u="sng" dirty="0" err="1"/>
              <a:t>MoE</a:t>
            </a:r>
            <a:r>
              <a:rPr lang="en-AU" dirty="0"/>
              <a:t> with Functionally Guided Expert Routing for EEG-Based Language Decoding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8D5CDEE-2F1A-BB0A-C108-005EE98426F2}"/>
              </a:ext>
            </a:extLst>
          </p:cNvPr>
          <p:cNvSpPr txBox="1"/>
          <p:nvPr/>
        </p:nvSpPr>
        <p:spPr>
          <a:xfrm>
            <a:off x="0" y="106169"/>
            <a:ext cx="1525418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2A2B3E92-0C83-CEA8-B4DB-21F2E29030C2}"/>
              </a:ext>
            </a:extLst>
          </p:cNvPr>
          <p:cNvSpPr txBox="1"/>
          <p:nvPr/>
        </p:nvSpPr>
        <p:spPr>
          <a:xfrm>
            <a:off x="636266" y="1808703"/>
            <a:ext cx="612370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Modular Design</a:t>
            </a:r>
          </a:p>
          <a:p>
            <a:pPr lvl="1"/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global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CTNet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expert and seven region-specific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CNet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experts form a heterogeneous Neuro-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architecture.</a:t>
            </a:r>
          </a:p>
          <a:p>
            <a:pPr lvl="1"/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Parallel Regional Experts</a:t>
            </a:r>
          </a:p>
          <a:p>
            <a:pPr lvl="1"/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Region-aligned specialization enables efficient parallel computation and localized feature extraction.</a:t>
            </a:r>
          </a:p>
          <a:p>
            <a:pPr lvl="1"/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1" dirty="0"/>
              <a:t>Adaptive Expert Routing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gated routing mechanism performs task-aware integration of global and regional representations.</a:t>
            </a:r>
          </a:p>
          <a:p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End-to-End Optimization</a:t>
            </a:r>
          </a:p>
          <a:p>
            <a:pPr lvl="1"/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experts are trained jointly via a hierarchical multi-objective loss with distillation and progressive scheduling.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62E38ACF-1724-C03E-1D0B-318C6F02B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399" y="6356350"/>
            <a:ext cx="408709" cy="365125"/>
          </a:xfrm>
        </p:spPr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diagram of a brain&#10;&#10;AI-generated content may be incorrect.">
            <a:extLst>
              <a:ext uri="{FF2B5EF4-FFF2-40B4-BE49-F238E27FC236}">
                <a16:creationId xmlns:a16="http://schemas.microsoft.com/office/drawing/2014/main" id="{BAA9213F-4DD0-F08E-A510-719E9E217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424" y="2048824"/>
            <a:ext cx="4347938" cy="389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72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7E9E99B-A047-22F2-6340-53D78EC97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17714F-ED55-A16C-5E4D-E507DD95E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1664" y="2053955"/>
            <a:ext cx="4369449" cy="3463048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F4F183-2ADD-724D-8FC6-478D40E5A26E}"/>
              </a:ext>
            </a:extLst>
          </p:cNvPr>
          <p:cNvSpPr txBox="1"/>
          <p:nvPr/>
        </p:nvSpPr>
        <p:spPr>
          <a:xfrm>
            <a:off x="1160327" y="2295214"/>
            <a:ext cx="2385070" cy="64633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en-A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CTNet:  Global Expert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7C4354D-4F45-171A-D760-7897F38D7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Experts: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CTNet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CNet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8C31FC-4C92-0CD3-2679-38145EF4F205}"/>
              </a:ext>
            </a:extLst>
          </p:cNvPr>
          <p:cNvSpPr txBox="1"/>
          <p:nvPr/>
        </p:nvSpPr>
        <p:spPr>
          <a:xfrm>
            <a:off x="0" y="106169"/>
            <a:ext cx="1525418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2D48B5-AEED-27B8-26A0-3BCB4EB3943F}"/>
              </a:ext>
            </a:extLst>
          </p:cNvPr>
          <p:cNvSpPr txBox="1"/>
          <p:nvPr/>
        </p:nvSpPr>
        <p:spPr>
          <a:xfrm>
            <a:off x="1025235" y="3190037"/>
            <a:ext cx="414311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EEG input (all 122 channels)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Temporal patch embedding → Transformer encoder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Captures long-range </a:t>
            </a:r>
            <a:r>
              <a:rPr lang="en-A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contextual dependencies</a:t>
            </a:r>
            <a:endParaRPr lang="en-A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Output: </a:t>
            </a:r>
            <a:r>
              <a:rPr lang="en-A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logits + transformer tokens</a:t>
            </a:r>
            <a:endParaRPr lang="en-A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6BB9250E-3245-F94B-2840-99550777F99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1394" y="1782631"/>
            <a:ext cx="5548942" cy="400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9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F4D99-7CC3-4707-A089-37B1D7174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6A2F5C3-ECFC-5FD5-5CB8-0B511B37F2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F51FA37-3D95-DD4F-A79E-5508DFB6D295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1934B1-3813-4B2A-57AA-5ACA6141B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81025" y="2252337"/>
            <a:ext cx="4973487" cy="3238161"/>
          </a:xfrm>
          <a:prstGeom prst="rect">
            <a:avLst/>
          </a:prstGeom>
          <a:solidFill>
            <a:schemeClr val="tx2">
              <a:lumMod val="90000"/>
              <a:lumOff val="10000"/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0A336D-77B6-789F-94A7-BD816F1A1890}"/>
              </a:ext>
            </a:extLst>
          </p:cNvPr>
          <p:cNvSpPr txBox="1"/>
          <p:nvPr/>
        </p:nvSpPr>
        <p:spPr>
          <a:xfrm>
            <a:off x="0" y="106169"/>
            <a:ext cx="1525418" cy="369332"/>
          </a:xfrm>
          <a:prstGeom prst="rect">
            <a:avLst/>
          </a:prstGeom>
          <a:solidFill>
            <a:srgbClr val="ACE2F5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D099FC-50F3-AC47-1F92-B16CE2AD7F01}"/>
              </a:ext>
            </a:extLst>
          </p:cNvPr>
          <p:cNvSpPr txBox="1"/>
          <p:nvPr/>
        </p:nvSpPr>
        <p:spPr>
          <a:xfrm>
            <a:off x="6337429" y="2252338"/>
            <a:ext cx="2828086" cy="64633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Cnet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 Expert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519AA-A80E-A123-2FB7-A4E3C81A73C1}"/>
              </a:ext>
            </a:extLst>
          </p:cNvPr>
          <p:cNvSpPr txBox="1"/>
          <p:nvPr/>
        </p:nvSpPr>
        <p:spPr>
          <a:xfrm>
            <a:off x="6420758" y="3129163"/>
            <a:ext cx="40940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expert per region (7 ROIs)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Lightweight CNN with temporal &amp; spatial filters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Focused on </a:t>
            </a:r>
            <a:r>
              <a:rPr lang="en-A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localized neural activity</a:t>
            </a:r>
            <a:endParaRPr lang="en-A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Output: </a:t>
            </a:r>
            <a:r>
              <a:rPr lang="en-A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logits + shallow features</a:t>
            </a:r>
            <a:endParaRPr lang="en-A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A9E36B5-73B3-9360-AF70-8464ED5C67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2264" y="1881821"/>
            <a:ext cx="2922394" cy="4005695"/>
          </a:xfrm>
          <a:prstGeom prst="rect">
            <a:avLst/>
          </a:prstGeom>
        </p:spPr>
      </p:pic>
      <p:sp>
        <p:nvSpPr>
          <p:cNvPr id="7" name="Title 11">
            <a:extLst>
              <a:ext uri="{FF2B5EF4-FFF2-40B4-BE49-F238E27FC236}">
                <a16:creationId xmlns:a16="http://schemas.microsoft.com/office/drawing/2014/main" id="{B3B7B475-7E48-4E46-B2DA-3190523D7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854" y="485158"/>
            <a:ext cx="10326658" cy="673974"/>
          </a:xfrm>
        </p:spPr>
        <p:txBody>
          <a:bodyPr/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Experts: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CTNet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CNet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6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1420</Words>
  <Application>Microsoft Macintosh PowerPoint</Application>
  <PresentationFormat>Widescreen</PresentationFormat>
  <Paragraphs>204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Aptos</vt:lpstr>
      <vt:lpstr>Aptos Display</vt:lpstr>
      <vt:lpstr>Arial</vt:lpstr>
      <vt:lpstr>Cambria Math</vt:lpstr>
      <vt:lpstr>Helvetica</vt:lpstr>
      <vt:lpstr>Times New Roman</vt:lpstr>
      <vt:lpstr>Wingdings</vt:lpstr>
      <vt:lpstr>Office Theme</vt:lpstr>
      <vt:lpstr>BrainStack</vt:lpstr>
      <vt:lpstr>PowerPoint Presentation</vt:lpstr>
      <vt:lpstr>We solve the problem of eeg-based neural language decoding. </vt:lpstr>
      <vt:lpstr>Motivation: Why Region-Aware EEG Decoding?</vt:lpstr>
      <vt:lpstr>Our Contributions</vt:lpstr>
      <vt:lpstr>Cortical Parcellation: 7 RoIs</vt:lpstr>
      <vt:lpstr>BrainStack: architecture overview</vt:lpstr>
      <vt:lpstr>Experts: CTNet &amp; CNet</vt:lpstr>
      <vt:lpstr>Experts: CTNet &amp; CNet</vt:lpstr>
      <vt:lpstr>Hierarchical Multi-Objective Optimization</vt:lpstr>
      <vt:lpstr>Adaptive Routing Gate</vt:lpstr>
      <vt:lpstr>SS-EEG: A Large-Scale Silent Speech EEG Dataset</vt:lpstr>
      <vt:lpstr>BrainStack Achieves State-of-the-Art Performance</vt:lpstr>
      <vt:lpstr>Functional Insights from BrainStack </vt:lpstr>
      <vt:lpstr>Additional Experiments: Cross-Subject and Public Dataset</vt:lpstr>
      <vt:lpstr>How Each Component Matters </vt:lpstr>
      <vt:lpstr>Contributions and Open Challenges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C. Zhao</dc:creator>
  <cp:lastModifiedBy>C. Zhao</cp:lastModifiedBy>
  <cp:revision>9</cp:revision>
  <dcterms:created xsi:type="dcterms:W3CDTF">2025-06-03T15:30:09Z</dcterms:created>
  <dcterms:modified xsi:type="dcterms:W3CDTF">2026-04-11T06:32:27Z</dcterms:modified>
</cp:coreProperties>
</file>